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4"/>
    <p:sldMasterId id="2147483685" r:id="rId5"/>
    <p:sldMasterId id="2147483686" r:id="rId6"/>
    <p:sldMasterId id="2147483687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</p:sldIdLst>
  <p:sldSz cy="5143500" cx="9144000"/>
  <p:notesSz cx="6858000" cy="9144000"/>
  <p:embeddedFontLst>
    <p:embeddedFont>
      <p:font typeface="Raleway"/>
      <p:regular r:id="rId52"/>
      <p:bold r:id="rId53"/>
      <p:italic r:id="rId54"/>
      <p:boldItalic r:id="rId55"/>
    </p:embeddedFont>
    <p:embeddedFont>
      <p:font typeface="Roboto"/>
      <p:regular r:id="rId56"/>
      <p:bold r:id="rId57"/>
      <p:italic r:id="rId58"/>
      <p:boldItalic r:id="rId59"/>
    </p:embeddedFont>
    <p:embeddedFont>
      <p:font typeface="Montserrat Black"/>
      <p:bold r:id="rId60"/>
      <p:boldItalic r:id="rId61"/>
    </p:embeddedFont>
    <p:embeddedFont>
      <p:font typeface="Montserrat"/>
      <p:regular r:id="rId62"/>
      <p:bold r:id="rId63"/>
      <p:italic r:id="rId64"/>
      <p:boldItalic r:id="rId65"/>
    </p:embeddedFont>
    <p:embeddedFont>
      <p:font typeface="Montserrat ExtraBold"/>
      <p:bold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Montserrat-regular.fntdata"/><Relationship Id="rId61" Type="http://schemas.openxmlformats.org/officeDocument/2006/relationships/font" Target="fonts/MontserratBlack-boldItalic.fntdata"/><Relationship Id="rId20" Type="http://schemas.openxmlformats.org/officeDocument/2006/relationships/slide" Target="slides/slide12.xml"/><Relationship Id="rId64" Type="http://schemas.openxmlformats.org/officeDocument/2006/relationships/font" Target="fonts/Montserrat-italic.fntdata"/><Relationship Id="rId63" Type="http://schemas.openxmlformats.org/officeDocument/2006/relationships/font" Target="fonts/Montserrat-bold.fntdata"/><Relationship Id="rId22" Type="http://schemas.openxmlformats.org/officeDocument/2006/relationships/slide" Target="slides/slide14.xml"/><Relationship Id="rId66" Type="http://schemas.openxmlformats.org/officeDocument/2006/relationships/font" Target="fonts/MontserratExtraBold-bold.fntdata"/><Relationship Id="rId21" Type="http://schemas.openxmlformats.org/officeDocument/2006/relationships/slide" Target="slides/slide13.xml"/><Relationship Id="rId65" Type="http://schemas.openxmlformats.org/officeDocument/2006/relationships/font" Target="fonts/Montserrat-boldItalic.fntdata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67" Type="http://schemas.openxmlformats.org/officeDocument/2006/relationships/font" Target="fonts/MontserratExtraBold-boldItalic.fntdata"/><Relationship Id="rId60" Type="http://schemas.openxmlformats.org/officeDocument/2006/relationships/font" Target="fonts/MontserratBlack-bold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font" Target="fonts/Raleway-bold.fntdata"/><Relationship Id="rId52" Type="http://schemas.openxmlformats.org/officeDocument/2006/relationships/font" Target="fonts/Raleway-regular.fntdata"/><Relationship Id="rId11" Type="http://schemas.openxmlformats.org/officeDocument/2006/relationships/slide" Target="slides/slide3.xml"/><Relationship Id="rId55" Type="http://schemas.openxmlformats.org/officeDocument/2006/relationships/font" Target="fonts/Raleway-boldItalic.fntdata"/><Relationship Id="rId10" Type="http://schemas.openxmlformats.org/officeDocument/2006/relationships/slide" Target="slides/slide2.xml"/><Relationship Id="rId54" Type="http://schemas.openxmlformats.org/officeDocument/2006/relationships/font" Target="fonts/Raleway-italic.fntdata"/><Relationship Id="rId13" Type="http://schemas.openxmlformats.org/officeDocument/2006/relationships/slide" Target="slides/slide5.xml"/><Relationship Id="rId57" Type="http://schemas.openxmlformats.org/officeDocument/2006/relationships/font" Target="fonts/Roboto-bold.fntdata"/><Relationship Id="rId12" Type="http://schemas.openxmlformats.org/officeDocument/2006/relationships/slide" Target="slides/slide4.xml"/><Relationship Id="rId56" Type="http://schemas.openxmlformats.org/officeDocument/2006/relationships/font" Target="fonts/Roboto-regular.fntdata"/><Relationship Id="rId15" Type="http://schemas.openxmlformats.org/officeDocument/2006/relationships/slide" Target="slides/slide7.xml"/><Relationship Id="rId59" Type="http://schemas.openxmlformats.org/officeDocument/2006/relationships/font" Target="fonts/Roboto-boldItalic.fntdata"/><Relationship Id="rId14" Type="http://schemas.openxmlformats.org/officeDocument/2006/relationships/slide" Target="slides/slide6.xml"/><Relationship Id="rId58" Type="http://schemas.openxmlformats.org/officeDocument/2006/relationships/font" Target="fonts/Roboto-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19af834cf4_1_154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319af834cf4_1_154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319af834cf4_1_154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19af834cf4_1_584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319af834cf4_1_584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g319af834cf4_1_584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19375c0acb_1_66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319375c0acb_1_66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41" name="Google Shape;341;g319375c0acb_1_66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19375c0acb_1_88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319375c0acb_1_88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66" name="Google Shape;366;g319375c0acb_1_88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19375c0acb_1_103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319375c0acb_1_103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75" name="Google Shape;375;g319375c0acb_1_103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19375c0acb_15_0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g319375c0acb_15_0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83" name="Google Shape;383;g319375c0acb_15_0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19375c0acb_10_45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g319375c0acb_10_45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04" name="Google Shape;404;g319375c0acb_10_45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19375c0acb_13_0:notes"/>
          <p:cNvSpPr/>
          <p:nvPr>
            <p:ph idx="2" type="sldImg"/>
          </p:nvPr>
        </p:nvSpPr>
        <p:spPr>
          <a:xfrm>
            <a:off x="0" y="0"/>
            <a:ext cx="1875000" cy="187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1" name="Google Shape;411;g319375c0acb_13_0:notes"/>
          <p:cNvSpPr txBox="1"/>
          <p:nvPr>
            <p:ph idx="1" type="body"/>
          </p:nvPr>
        </p:nvSpPr>
        <p:spPr>
          <a:xfrm>
            <a:off x="0" y="0"/>
            <a:ext cx="24999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g319375c0acb_13_0:notes"/>
          <p:cNvSpPr txBox="1"/>
          <p:nvPr>
            <p:ph idx="12" type="sldNum"/>
          </p:nvPr>
        </p:nvSpPr>
        <p:spPr>
          <a:xfrm>
            <a:off x="0" y="0"/>
            <a:ext cx="24999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19375c0acb_12_0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g319375c0acb_12_0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33" name="Google Shape;433;g319375c0acb_12_0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19375c0acb_12_95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g319375c0acb_12_95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47" name="Google Shape;447;g319375c0acb_12_95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19375c0acb_10_88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g319375c0acb_10_88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66" name="Google Shape;466;g319375c0acb_10_88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19af834cf4_1_84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319af834cf4_1_84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319af834cf4_1_84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19375c0acb_13_103:notes"/>
          <p:cNvSpPr/>
          <p:nvPr>
            <p:ph idx="2" type="sldImg"/>
          </p:nvPr>
        </p:nvSpPr>
        <p:spPr>
          <a:xfrm>
            <a:off x="0" y="0"/>
            <a:ext cx="1875000" cy="187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7" name="Google Shape;487;g319375c0acb_13_103:notes"/>
          <p:cNvSpPr txBox="1"/>
          <p:nvPr>
            <p:ph idx="1" type="body"/>
          </p:nvPr>
        </p:nvSpPr>
        <p:spPr>
          <a:xfrm>
            <a:off x="0" y="0"/>
            <a:ext cx="24999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g319375c0acb_13_103:notes"/>
          <p:cNvSpPr txBox="1"/>
          <p:nvPr>
            <p:ph idx="12" type="sldNum"/>
          </p:nvPr>
        </p:nvSpPr>
        <p:spPr>
          <a:xfrm>
            <a:off x="0" y="0"/>
            <a:ext cx="24999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19375c0acb_12_86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g319375c0acb_12_86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03" name="Google Shape;503;g319375c0acb_12_86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19375c0acb_12_77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g319375c0acb_12_77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13" name="Google Shape;513;g319375c0acb_12_77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19375c0acb_10_120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g319375c0acb_10_120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23" name="Google Shape;523;g319375c0acb_10_120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19375c0acb_10_136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" name="Google Shape;540;g319375c0acb_10_136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41" name="Google Shape;541;g319375c0acb_10_136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1acbf6017e_8_0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g31acbf6017e_8_0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62" name="Google Shape;562;g31acbf6017e_8_0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1acbf6017e_8_11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g31acbf6017e_8_11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70" name="Google Shape;570;g31acbf6017e_8_11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1acbf6017e_8_29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9" name="Google Shape;589;g31acbf6017e_8_29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90" name="Google Shape;590;g31acbf6017e_8_29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1acbf6017e_0_24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g31acbf6017e_0_24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03" name="Google Shape;603;g31acbf6017e_0_24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1acbf6017e_8_40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9" name="Google Shape;609;g31acbf6017e_8_40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10" name="Google Shape;610;g31acbf6017e_8_40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19af834cf4_1_209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319af834cf4_1_209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319af834cf4_1_209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1acbf6017e_0_43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9" name="Google Shape;629;g31acbf6017e_0_43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30" name="Google Shape;630;g31acbf6017e_0_43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1acbf6017e_8_58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7" name="Google Shape;637;g31acbf6017e_8_58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38" name="Google Shape;638;g31acbf6017e_8_58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319375c0acb_12_112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6" name="Google Shape;646;g319375c0acb_12_112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47" name="Google Shape;647;g319375c0acb_12_112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19375c0acb_12_122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4" name="Google Shape;654;g319375c0acb_12_122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55" name="Google Shape;655;g319375c0acb_12_122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19375c0acb_12_131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5" name="Google Shape;665;g319375c0acb_12_131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66" name="Google Shape;666;g319375c0acb_12_131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19375c0acb_12_145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1" name="Google Shape;681;g319375c0acb_12_145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82" name="Google Shape;682;g319375c0acb_12_145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31acbf6017e_0_4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4" name="Google Shape;694;g31acbf6017e_0_4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95" name="Google Shape;695;g31acbf6017e_0_4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31acbf6017e_0_13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4" name="Google Shape;704;g31acbf6017e_0_13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705" name="Google Shape;705;g31acbf6017e_0_13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19375c0acb_21_11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4" name="Google Shape;714;g319375c0acb_21_11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715" name="Google Shape;715;g319375c0acb_21_11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19375c0acb_17_0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5" name="Google Shape;735;g319375c0acb_17_0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736" name="Google Shape;736;g319375c0acb_17_0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19af834cf4_1_2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319af834cf4_1_2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319af834cf4_1_2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19375c0acb_17_7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3" name="Google Shape;743;g319375c0acb_17_7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744" name="Google Shape;744;g319375c0acb_17_7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19375c0acb_17_40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7" name="Google Shape;767;g319375c0acb_17_40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768" name="Google Shape;768;g319375c0acb_17_40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319375c0acb_19_0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4" name="Google Shape;784;g319375c0acb_19_0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785" name="Google Shape;785;g319375c0acb_19_0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19af834cf4_1_680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319af834cf4_1_680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g319af834cf4_1_680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9850" lIns="69850" spcFirstLastPara="1" rIns="69850" wrap="square" tIns="69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19af834cf4_1_280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319af834cf4_1_280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319af834cf4_1_280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19af834cf4_1_480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319af834cf4_1_480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319af834cf4_1_480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19b34c31e7_1_11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319b34c31e7_1_11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76" name="Google Shape;276;g319b34c31e7_1_11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19375c0acb_1_26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319375c0acb_1_26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97" name="Google Shape;297;g319375c0acb_1_26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19af834cf4_1_550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319af834cf4_1_550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7" name="Google Shape;307;g319af834cf4_1_550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4900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3" name="Google Shape;53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8" name="Google Shape;58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2" name="Google Shape;62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6" name="Google Shape;66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1" name="Google Shape;71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9"/>
          <p:cNvSpPr txBox="1"/>
          <p:nvPr>
            <p:ph idx="12" type="sldNum"/>
          </p:nvPr>
        </p:nvSpPr>
        <p:spPr>
          <a:xfrm>
            <a:off x="8556784" y="4749851"/>
            <a:ext cx="548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>
            <a:lvl1pPr lvl="0">
              <a:buNone/>
              <a:defRPr sz="900"/>
            </a:lvl1pPr>
            <a:lvl2pPr lvl="1">
              <a:buNone/>
              <a:defRPr sz="900"/>
            </a:lvl2pPr>
            <a:lvl3pPr lvl="2">
              <a:buNone/>
              <a:defRPr sz="900"/>
            </a:lvl3pPr>
            <a:lvl4pPr lvl="3">
              <a:buNone/>
              <a:defRPr sz="900"/>
            </a:lvl4pPr>
            <a:lvl5pPr lvl="4">
              <a:buNone/>
              <a:defRPr sz="900"/>
            </a:lvl5pPr>
            <a:lvl6pPr lvl="5">
              <a:buNone/>
              <a:defRPr sz="900"/>
            </a:lvl6pPr>
            <a:lvl7pPr lvl="6">
              <a:buNone/>
              <a:defRPr sz="900"/>
            </a:lvl7pPr>
            <a:lvl8pPr lvl="7">
              <a:buNone/>
              <a:defRPr sz="900"/>
            </a:lvl8pPr>
            <a:lvl9pPr lvl="8">
              <a:buNone/>
              <a:defRPr sz="9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6" name="Google Shape;76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0"/>
          <p:cNvSpPr txBox="1"/>
          <p:nvPr>
            <p:ph idx="12" type="sldNum"/>
          </p:nvPr>
        </p:nvSpPr>
        <p:spPr>
          <a:xfrm>
            <a:off x="8556784" y="4749851"/>
            <a:ext cx="548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>
            <a:lvl1pPr lvl="0">
              <a:buNone/>
              <a:defRPr sz="900"/>
            </a:lvl1pPr>
            <a:lvl2pPr lvl="1">
              <a:buNone/>
              <a:defRPr sz="900"/>
            </a:lvl2pPr>
            <a:lvl3pPr lvl="2">
              <a:buNone/>
              <a:defRPr sz="900"/>
            </a:lvl3pPr>
            <a:lvl4pPr lvl="3">
              <a:buNone/>
              <a:defRPr sz="900"/>
            </a:lvl4pPr>
            <a:lvl5pPr lvl="4">
              <a:buNone/>
              <a:defRPr sz="900"/>
            </a:lvl5pPr>
            <a:lvl6pPr lvl="5">
              <a:buNone/>
              <a:defRPr sz="900"/>
            </a:lvl6pPr>
            <a:lvl7pPr lvl="6">
              <a:buNone/>
              <a:defRPr sz="900"/>
            </a:lvl7pPr>
            <a:lvl8pPr lvl="7">
              <a:buNone/>
              <a:defRPr sz="900"/>
            </a:lvl8pPr>
            <a:lvl9pPr lvl="8">
              <a:buNone/>
              <a:defRPr sz="9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1" name="Google Shape;81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4900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6" name="Google Shape;86;p2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4900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0" name="Google Shape;90;p2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4900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4" name="Google Shape;94;p2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4900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8" name="Google Shape;98;p2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4" name="Google Shape;104;p2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8" name="Google Shape;108;p3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2" name="Google Shape;112;p3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6" name="Google Shape;116;p3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0" name="Google Shape;120;p3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4" name="Google Shape;124;p3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9" name="Google Shape;129;p3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3" name="Google Shape;133;p3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3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7" name="Google Shape;137;p3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3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1" name="Google Shape;141;p3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5" name="Google Shape;145;p4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4.xml"/><Relationship Id="rId6" Type="http://schemas.openxmlformats.org/officeDocument/2006/relationships/theme" Target="../theme/theme5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5.png"/><Relationship Id="rId4" Type="http://schemas.openxmlformats.org/officeDocument/2006/relationships/image" Target="../media/image46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5.png"/><Relationship Id="rId4" Type="http://schemas.openxmlformats.org/officeDocument/2006/relationships/image" Target="../media/image68.png"/><Relationship Id="rId5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0.png"/><Relationship Id="rId4" Type="http://schemas.openxmlformats.org/officeDocument/2006/relationships/image" Target="../media/image5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0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8.png"/><Relationship Id="rId4" Type="http://schemas.openxmlformats.org/officeDocument/2006/relationships/image" Target="../media/image53.png"/><Relationship Id="rId5" Type="http://schemas.openxmlformats.org/officeDocument/2006/relationships/image" Target="../media/image64.png"/><Relationship Id="rId6" Type="http://schemas.openxmlformats.org/officeDocument/2006/relationships/image" Target="../media/image60.png"/><Relationship Id="rId7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2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7.png"/><Relationship Id="rId4" Type="http://schemas.openxmlformats.org/officeDocument/2006/relationships/image" Target="../media/image66.png"/><Relationship Id="rId5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3.png"/><Relationship Id="rId4" Type="http://schemas.openxmlformats.org/officeDocument/2006/relationships/image" Target="../media/image61.png"/><Relationship Id="rId5" Type="http://schemas.openxmlformats.org/officeDocument/2006/relationships/image" Target="../media/image71.png"/><Relationship Id="rId6" Type="http://schemas.openxmlformats.org/officeDocument/2006/relationships/image" Target="../media/image81.png"/><Relationship Id="rId7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6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33.png"/><Relationship Id="rId5" Type="http://schemas.openxmlformats.org/officeDocument/2006/relationships/image" Target="../media/image29.png"/><Relationship Id="rId6" Type="http://schemas.openxmlformats.org/officeDocument/2006/relationships/image" Target="../media/image55.png"/><Relationship Id="rId7" Type="http://schemas.openxmlformats.org/officeDocument/2006/relationships/image" Target="../media/image3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3.jpg"/><Relationship Id="rId4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6.png"/><Relationship Id="rId4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9.png"/><Relationship Id="rId4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7.png"/><Relationship Id="rId4" Type="http://schemas.openxmlformats.org/officeDocument/2006/relationships/image" Target="../media/image69.png"/><Relationship Id="rId5" Type="http://schemas.openxmlformats.org/officeDocument/2006/relationships/image" Target="../media/image80.png"/><Relationship Id="rId6" Type="http://schemas.openxmlformats.org/officeDocument/2006/relationships/image" Target="../media/image88.png"/><Relationship Id="rId7" Type="http://schemas.openxmlformats.org/officeDocument/2006/relationships/image" Target="../media/image92.png"/><Relationship Id="rId8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6.png"/><Relationship Id="rId4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7.png"/><Relationship Id="rId4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5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Relationship Id="rId5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5.png"/><Relationship Id="rId4" Type="http://schemas.openxmlformats.org/officeDocument/2006/relationships/image" Target="../media/image8.png"/><Relationship Id="rId5" Type="http://schemas.openxmlformats.org/officeDocument/2006/relationships/image" Target="../media/image7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png"/><Relationship Id="rId4" Type="http://schemas.openxmlformats.org/officeDocument/2006/relationships/image" Target="../media/image99.png"/><Relationship Id="rId5" Type="http://schemas.openxmlformats.org/officeDocument/2006/relationships/image" Target="../media/image8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1.png"/><Relationship Id="rId4" Type="http://schemas.openxmlformats.org/officeDocument/2006/relationships/image" Target="../media/image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2.png"/><Relationship Id="rId4" Type="http://schemas.openxmlformats.org/officeDocument/2006/relationships/image" Target="../media/image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6.png"/><Relationship Id="rId4" Type="http://schemas.openxmlformats.org/officeDocument/2006/relationships/image" Target="../media/image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5.png"/><Relationship Id="rId4" Type="http://schemas.openxmlformats.org/officeDocument/2006/relationships/image" Target="../media/image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0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7.png"/><Relationship Id="rId4" Type="http://schemas.openxmlformats.org/officeDocument/2006/relationships/image" Target="../media/image1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4.png"/><Relationship Id="rId4" Type="http://schemas.openxmlformats.org/officeDocument/2006/relationships/image" Target="../media/image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8.png"/><Relationship Id="rId4" Type="http://schemas.openxmlformats.org/officeDocument/2006/relationships/image" Target="../media/image93.png"/><Relationship Id="rId5" Type="http://schemas.openxmlformats.org/officeDocument/2006/relationships/image" Target="../media/image101.png"/><Relationship Id="rId6" Type="http://schemas.openxmlformats.org/officeDocument/2006/relationships/image" Target="../media/image95.png"/><Relationship Id="rId7" Type="http://schemas.openxmlformats.org/officeDocument/2006/relationships/image" Target="../media/image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4.png"/><Relationship Id="rId4" Type="http://schemas.openxmlformats.org/officeDocument/2006/relationships/image" Target="../media/image103.png"/><Relationship Id="rId5" Type="http://schemas.openxmlformats.org/officeDocument/2006/relationships/image" Target="../media/image100.png"/><Relationship Id="rId6" Type="http://schemas.openxmlformats.org/officeDocument/2006/relationships/image" Target="../media/image97.png"/><Relationship Id="rId7" Type="http://schemas.openxmlformats.org/officeDocument/2006/relationships/image" Target="../media/image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4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41.png"/><Relationship Id="rId10" Type="http://schemas.openxmlformats.org/officeDocument/2006/relationships/image" Target="../media/image39.png"/><Relationship Id="rId13" Type="http://schemas.openxmlformats.org/officeDocument/2006/relationships/image" Target="../media/image37.png"/><Relationship Id="rId12" Type="http://schemas.openxmlformats.org/officeDocument/2006/relationships/image" Target="../media/image52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36.png"/><Relationship Id="rId9" Type="http://schemas.openxmlformats.org/officeDocument/2006/relationships/image" Target="../media/image43.png"/><Relationship Id="rId15" Type="http://schemas.openxmlformats.org/officeDocument/2006/relationships/image" Target="../media/image42.png"/><Relationship Id="rId14" Type="http://schemas.openxmlformats.org/officeDocument/2006/relationships/image" Target="../media/image48.png"/><Relationship Id="rId17" Type="http://schemas.openxmlformats.org/officeDocument/2006/relationships/image" Target="../media/image45.png"/><Relationship Id="rId16" Type="http://schemas.openxmlformats.org/officeDocument/2006/relationships/image" Target="../media/image44.png"/><Relationship Id="rId5" Type="http://schemas.openxmlformats.org/officeDocument/2006/relationships/image" Target="../media/image23.png"/><Relationship Id="rId19" Type="http://schemas.openxmlformats.org/officeDocument/2006/relationships/image" Target="../media/image40.png"/><Relationship Id="rId6" Type="http://schemas.openxmlformats.org/officeDocument/2006/relationships/image" Target="../media/image27.png"/><Relationship Id="rId18" Type="http://schemas.openxmlformats.org/officeDocument/2006/relationships/image" Target="../media/image49.png"/><Relationship Id="rId7" Type="http://schemas.openxmlformats.org/officeDocument/2006/relationships/image" Target="../media/image38.png"/><Relationship Id="rId8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1.png"/><Relationship Id="rId4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9.png"/><Relationship Id="rId4" Type="http://schemas.openxmlformats.org/officeDocument/2006/relationships/image" Target="../media/image54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5.png"/><Relationship Id="rId4" Type="http://schemas.openxmlformats.org/officeDocument/2006/relationships/image" Target="../media/image57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1" name="Google Shape;15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41"/>
          <p:cNvSpPr/>
          <p:nvPr/>
        </p:nvSpPr>
        <p:spPr>
          <a:xfrm>
            <a:off x="3724125" y="331475"/>
            <a:ext cx="4816200" cy="13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Raleway"/>
              <a:buNone/>
            </a:pPr>
            <a:r>
              <a:rPr lang="en" sz="2800">
                <a:solidFill>
                  <a:srgbClr val="1B1B2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I</a:t>
            </a:r>
            <a:r>
              <a:rPr i="0" lang="en" sz="2800" u="none" cap="none" strike="noStrike">
                <a:solidFill>
                  <a:srgbClr val="1B1B2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ntelligent </a:t>
            </a:r>
            <a:r>
              <a:rPr i="0" lang="en" sz="2800" u="none" cap="none" strike="noStrike">
                <a:solidFill>
                  <a:srgbClr val="1B1B2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Customer     Feedback Analysis and Sentiment Classification</a:t>
            </a:r>
            <a:endParaRPr i="0" sz="2800" u="none" cap="none" strike="noStrike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3" name="Google Shape;153;p41"/>
          <p:cNvSpPr/>
          <p:nvPr/>
        </p:nvSpPr>
        <p:spPr>
          <a:xfrm>
            <a:off x="3925119" y="2685157"/>
            <a:ext cx="4722900" cy="9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154" name="Google Shape;154;p41"/>
          <p:cNvSpPr txBox="1"/>
          <p:nvPr/>
        </p:nvSpPr>
        <p:spPr>
          <a:xfrm>
            <a:off x="3925125" y="3316675"/>
            <a:ext cx="3000000" cy="16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Roboto"/>
              <a:buChar char="●"/>
            </a:pPr>
            <a:r>
              <a:rPr i="1" lang="en" sz="180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Imanul Hoque</a:t>
            </a:r>
            <a:endParaRPr i="1" sz="1800">
              <a:solidFill>
                <a:srgbClr val="20212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Roboto"/>
              <a:buChar char="●"/>
            </a:pPr>
            <a:r>
              <a:rPr i="1" lang="en" sz="180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Pratishtha Sharma</a:t>
            </a:r>
            <a:endParaRPr i="1" sz="1800">
              <a:solidFill>
                <a:srgbClr val="20212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Roboto"/>
              <a:buChar char="●"/>
            </a:pPr>
            <a:r>
              <a:rPr i="1" lang="en" sz="180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Rohan Singh</a:t>
            </a:r>
            <a:endParaRPr i="1" sz="1800">
              <a:solidFill>
                <a:srgbClr val="20212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Roboto"/>
              <a:buChar char="●"/>
            </a:pPr>
            <a:r>
              <a:rPr i="1" lang="en" sz="180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Ujjwal Kumar</a:t>
            </a:r>
            <a:endParaRPr/>
          </a:p>
        </p:txBody>
      </p:sp>
      <p:pic>
        <p:nvPicPr>
          <p:cNvPr id="155" name="Google Shape;15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6844" y="4360063"/>
            <a:ext cx="227409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41"/>
          <p:cNvSpPr/>
          <p:nvPr/>
        </p:nvSpPr>
        <p:spPr>
          <a:xfrm>
            <a:off x="3770775" y="1777950"/>
            <a:ext cx="4722900" cy="9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200"/>
              <a:buFont typeface="Raleway"/>
              <a:buNone/>
            </a:pPr>
            <a:r>
              <a:t/>
            </a:r>
            <a:endParaRPr sz="2200">
              <a:solidFill>
                <a:srgbClr val="1B1B2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200"/>
              <a:buFont typeface="Raleway"/>
              <a:buNone/>
            </a:pPr>
            <a:r>
              <a:rPr i="0" lang="en" sz="2200" u="none" cap="none" strike="noStrike">
                <a:solidFill>
                  <a:srgbClr val="1B1B27"/>
                </a:solidFill>
                <a:latin typeface="Montserrat"/>
                <a:ea typeface="Montserrat"/>
                <a:cs typeface="Montserrat"/>
                <a:sym typeface="Montserrat"/>
              </a:rPr>
              <a:t>Leveraging Machine Learning and NLP for Insights </a:t>
            </a:r>
            <a:r>
              <a:rPr lang="en" sz="2200">
                <a:solidFill>
                  <a:srgbClr val="1B1B27"/>
                </a:solidFill>
                <a:latin typeface="Montserrat"/>
                <a:ea typeface="Montserrat"/>
                <a:cs typeface="Montserrat"/>
                <a:sym typeface="Montserrat"/>
              </a:rPr>
              <a:t>by Group 3</a:t>
            </a:r>
            <a:endParaRPr i="0" sz="2200" u="none" cap="none" strike="noStrike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8" name="Google Shape;32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25" y="0"/>
            <a:ext cx="35099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0"/>
          <p:cNvSpPr/>
          <p:nvPr/>
        </p:nvSpPr>
        <p:spPr>
          <a:xfrm>
            <a:off x="3606025" y="589800"/>
            <a:ext cx="54021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74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400"/>
              <a:buFont typeface="Raleway"/>
              <a:buNone/>
            </a:pPr>
            <a:r>
              <a:rPr i="0" lang="en" sz="2400" u="none" cap="none" strike="noStrike">
                <a:solidFill>
                  <a:srgbClr val="1B1B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Verified vs. </a:t>
            </a:r>
            <a:r>
              <a:rPr lang="en" sz="2400">
                <a:solidFill>
                  <a:srgbClr val="1B1B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Unverified</a:t>
            </a:r>
            <a:r>
              <a:rPr lang="en" sz="2400">
                <a:solidFill>
                  <a:srgbClr val="1B1B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i="0" lang="en" sz="2400" u="none" cap="none" strike="noStrike">
                <a:solidFill>
                  <a:srgbClr val="1B1B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Purchases</a:t>
            </a:r>
            <a:endParaRPr i="0" sz="240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31" name="Google Shape;331;p50"/>
          <p:cNvSpPr/>
          <p:nvPr/>
        </p:nvSpPr>
        <p:spPr>
          <a:xfrm>
            <a:off x="3702850" y="1785750"/>
            <a:ext cx="4078800" cy="874800"/>
          </a:xfrm>
          <a:prstGeom prst="roundRect">
            <a:avLst>
              <a:gd fmla="val 4647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50"/>
          <p:cNvSpPr/>
          <p:nvPr/>
        </p:nvSpPr>
        <p:spPr>
          <a:xfrm>
            <a:off x="3830918" y="1284214"/>
            <a:ext cx="15417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200"/>
              <a:buFont typeface="Raleway"/>
              <a:buNone/>
            </a:pPr>
            <a:r>
              <a:t/>
            </a:r>
            <a:endParaRPr b="0" i="0" sz="1200" u="none" cap="none" strike="noStrike">
              <a:solidFill>
                <a:srgbClr val="3C393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200"/>
              <a:buFont typeface="Raleway"/>
              <a:buNone/>
            </a:pPr>
            <a:r>
              <a:rPr lang="en" sz="12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V</a:t>
            </a:r>
            <a:r>
              <a:rPr b="0" i="0" lang="en" sz="12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erified Purchases</a:t>
            </a:r>
            <a:endParaRPr b="0" i="0" sz="1200" u="none" cap="none" strike="noStrike"/>
          </a:p>
        </p:txBody>
      </p:sp>
      <p:sp>
        <p:nvSpPr>
          <p:cNvPr id="333" name="Google Shape;333;p50"/>
          <p:cNvSpPr/>
          <p:nvPr/>
        </p:nvSpPr>
        <p:spPr>
          <a:xfrm>
            <a:off x="3702850" y="1550925"/>
            <a:ext cx="4078800" cy="13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000"/>
              <a:buFont typeface="Roboto"/>
              <a:buNone/>
            </a:pPr>
            <a:r>
              <a:t/>
            </a:r>
            <a:endParaRPr sz="1300">
              <a:solidFill>
                <a:srgbClr val="3C393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000"/>
              <a:buFont typeface="Roboto"/>
              <a:buNone/>
            </a:pPr>
            <a:r>
              <a:rPr b="0" i="0" lang="en" sz="12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Customers who have made verified purchases tend to provide more reliable and trustworthy feedback, as their reviews are tied to actual transactions.</a:t>
            </a:r>
            <a:endParaRPr b="0" i="0" sz="1200" u="none" cap="none" strike="noStrike"/>
          </a:p>
        </p:txBody>
      </p:sp>
      <p:sp>
        <p:nvSpPr>
          <p:cNvPr id="334" name="Google Shape;334;p50"/>
          <p:cNvSpPr/>
          <p:nvPr/>
        </p:nvSpPr>
        <p:spPr>
          <a:xfrm>
            <a:off x="3702850" y="3512275"/>
            <a:ext cx="4078800" cy="1054800"/>
          </a:xfrm>
          <a:prstGeom prst="roundRect">
            <a:avLst>
              <a:gd fmla="val 4647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50"/>
          <p:cNvSpPr/>
          <p:nvPr/>
        </p:nvSpPr>
        <p:spPr>
          <a:xfrm>
            <a:off x="3830906" y="2579564"/>
            <a:ext cx="16779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200"/>
              <a:buFont typeface="Raleway"/>
              <a:buNone/>
            </a:pPr>
            <a:r>
              <a:t/>
            </a:r>
            <a:endParaRPr sz="1200">
              <a:solidFill>
                <a:srgbClr val="3C393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200"/>
              <a:buFont typeface="Raleway"/>
              <a:buNone/>
            </a:pPr>
            <a:r>
              <a:t/>
            </a:r>
            <a:endParaRPr sz="1200">
              <a:solidFill>
                <a:srgbClr val="3C393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200"/>
              <a:buFont typeface="Raleway"/>
              <a:buNone/>
            </a:pPr>
            <a:r>
              <a:rPr b="0" i="0" lang="en" sz="12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Non-Verified Purchases</a:t>
            </a:r>
            <a:endParaRPr b="0" i="0" sz="1200" u="none" cap="none" strike="noStrike"/>
          </a:p>
        </p:txBody>
      </p:sp>
      <p:sp>
        <p:nvSpPr>
          <p:cNvPr id="336" name="Google Shape;336;p50"/>
          <p:cNvSpPr/>
          <p:nvPr/>
        </p:nvSpPr>
        <p:spPr>
          <a:xfrm>
            <a:off x="3830906" y="2846264"/>
            <a:ext cx="38226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000"/>
              <a:buFont typeface="Roboto"/>
              <a:buNone/>
            </a:pPr>
            <a:r>
              <a:t/>
            </a:r>
            <a:endParaRPr sz="1000">
              <a:solidFill>
                <a:srgbClr val="3C393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000"/>
              <a:buFont typeface="Roboto"/>
              <a:buNone/>
            </a:pPr>
            <a:r>
              <a:t/>
            </a:r>
            <a:endParaRPr sz="1000">
              <a:solidFill>
                <a:srgbClr val="3C393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000"/>
              <a:buFont typeface="Roboto"/>
              <a:buNone/>
            </a:pPr>
            <a:r>
              <a:t/>
            </a:r>
            <a:endParaRPr sz="1000">
              <a:solidFill>
                <a:srgbClr val="3C393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000"/>
              <a:buFont typeface="Roboto"/>
              <a:buNone/>
            </a:pPr>
            <a:r>
              <a:rPr b="0" i="0" lang="en" sz="12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While non-verified reviews can still provide valuable insights, it's important to consider potential bias or lack of credibility in the feedback.</a:t>
            </a:r>
            <a:endParaRPr b="0" i="0" sz="1200" u="none" cap="none" strike="noStrike"/>
          </a:p>
        </p:txBody>
      </p:sp>
      <p:pic>
        <p:nvPicPr>
          <p:cNvPr id="337" name="Google Shape;33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17600" y="4655175"/>
            <a:ext cx="1393350" cy="4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43" name="Google Shape;34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1"/>
          <p:cNvSpPr/>
          <p:nvPr/>
        </p:nvSpPr>
        <p:spPr>
          <a:xfrm>
            <a:off x="3871319" y="250163"/>
            <a:ext cx="36360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Raleway"/>
              <a:buNone/>
            </a:pPr>
            <a:r>
              <a:rPr i="0" lang="en" sz="2800" u="none" cap="none" strike="noStrike">
                <a:solidFill>
                  <a:srgbClr val="1B1B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Sentiment Distribution</a:t>
            </a:r>
            <a:endParaRPr i="0" sz="280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45" name="Google Shape;345;p51"/>
          <p:cNvSpPr/>
          <p:nvPr/>
        </p:nvSpPr>
        <p:spPr>
          <a:xfrm>
            <a:off x="3925119" y="1388046"/>
            <a:ext cx="318900" cy="318900"/>
          </a:xfrm>
          <a:prstGeom prst="roundRect">
            <a:avLst>
              <a:gd fmla="val 18669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51"/>
          <p:cNvSpPr/>
          <p:nvPr/>
        </p:nvSpPr>
        <p:spPr>
          <a:xfrm>
            <a:off x="4039046" y="1441177"/>
            <a:ext cx="909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00"/>
              <a:buFont typeface="Raleway"/>
              <a:buNone/>
            </a:pPr>
            <a:r>
              <a:rPr b="0" i="0" lang="en" sz="17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b="0" i="0" sz="1700" u="none" cap="none" strike="noStrike"/>
          </a:p>
        </p:txBody>
      </p:sp>
      <p:sp>
        <p:nvSpPr>
          <p:cNvPr id="347" name="Google Shape;347;p51"/>
          <p:cNvSpPr/>
          <p:nvPr/>
        </p:nvSpPr>
        <p:spPr>
          <a:xfrm>
            <a:off x="4385816" y="1388046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Positive Sentiment</a:t>
            </a:r>
            <a:endParaRPr b="0" i="0" sz="1400" u="none" cap="none" strike="noStrike"/>
          </a:p>
        </p:txBody>
      </p:sp>
      <p:sp>
        <p:nvSpPr>
          <p:cNvPr id="348" name="Google Shape;348;p51"/>
          <p:cNvSpPr/>
          <p:nvPr/>
        </p:nvSpPr>
        <p:spPr>
          <a:xfrm>
            <a:off x="4385816" y="1694557"/>
            <a:ext cx="1829842" cy="11340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The majority of reviews express positive sentiment, indicating high customer satisfaction with the product or service.</a:t>
            </a:r>
            <a:endParaRPr b="0" i="0" sz="1100" u="none" cap="none" strike="noStrike"/>
          </a:p>
        </p:txBody>
      </p:sp>
      <p:sp>
        <p:nvSpPr>
          <p:cNvPr id="349" name="Google Shape;349;p51"/>
          <p:cNvSpPr/>
          <p:nvPr/>
        </p:nvSpPr>
        <p:spPr>
          <a:xfrm>
            <a:off x="6357417" y="1388046"/>
            <a:ext cx="318939" cy="318939"/>
          </a:xfrm>
          <a:prstGeom prst="roundRect">
            <a:avLst>
              <a:gd fmla="val 18669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51"/>
          <p:cNvSpPr/>
          <p:nvPr/>
        </p:nvSpPr>
        <p:spPr>
          <a:xfrm>
            <a:off x="6461448" y="1441177"/>
            <a:ext cx="110802" cy="212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00"/>
              <a:buFont typeface="Raleway"/>
              <a:buNone/>
            </a:pPr>
            <a:r>
              <a:rPr b="0" i="0" lang="en" sz="17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b="0" i="0" sz="1700" u="none" cap="none" strike="noStrike"/>
          </a:p>
        </p:txBody>
      </p:sp>
      <p:sp>
        <p:nvSpPr>
          <p:cNvPr id="351" name="Google Shape;351;p51"/>
          <p:cNvSpPr/>
          <p:nvPr/>
        </p:nvSpPr>
        <p:spPr>
          <a:xfrm>
            <a:off x="6818114" y="1388046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Negative Sentiment</a:t>
            </a:r>
            <a:endParaRPr b="0" i="0" sz="1400" u="none" cap="none" strike="noStrike"/>
          </a:p>
        </p:txBody>
      </p:sp>
      <p:sp>
        <p:nvSpPr>
          <p:cNvPr id="352" name="Google Shape;352;p51"/>
          <p:cNvSpPr/>
          <p:nvPr/>
        </p:nvSpPr>
        <p:spPr>
          <a:xfrm>
            <a:off x="6818114" y="1694557"/>
            <a:ext cx="1829842" cy="11340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Negative reviews provide valuable feedback on areas for improvement, such as product quality or customer support issues.</a:t>
            </a:r>
            <a:endParaRPr b="0" i="0" sz="1100" u="none" cap="none" strike="noStrike"/>
          </a:p>
        </p:txBody>
      </p:sp>
      <p:sp>
        <p:nvSpPr>
          <p:cNvPr id="353" name="Google Shape;353;p51"/>
          <p:cNvSpPr/>
          <p:nvPr/>
        </p:nvSpPr>
        <p:spPr>
          <a:xfrm>
            <a:off x="3925119" y="3129856"/>
            <a:ext cx="318939" cy="318939"/>
          </a:xfrm>
          <a:prstGeom prst="roundRect">
            <a:avLst>
              <a:gd fmla="val 18669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51"/>
          <p:cNvSpPr/>
          <p:nvPr/>
        </p:nvSpPr>
        <p:spPr>
          <a:xfrm>
            <a:off x="4027810" y="3182987"/>
            <a:ext cx="113556" cy="212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00"/>
              <a:buFont typeface="Raleway"/>
              <a:buNone/>
            </a:pPr>
            <a:r>
              <a:rPr b="0" i="0" lang="en" sz="17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b="0" i="0" sz="1700" u="none" cap="none" strike="noStrike"/>
          </a:p>
        </p:txBody>
      </p:sp>
      <p:sp>
        <p:nvSpPr>
          <p:cNvPr id="355" name="Google Shape;355;p51"/>
          <p:cNvSpPr/>
          <p:nvPr/>
        </p:nvSpPr>
        <p:spPr>
          <a:xfrm>
            <a:off x="4385816" y="3129856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Neutral Sentiment</a:t>
            </a:r>
            <a:endParaRPr b="0" i="0" sz="1400" u="none" cap="none" strike="noStrike"/>
          </a:p>
        </p:txBody>
      </p:sp>
      <p:sp>
        <p:nvSpPr>
          <p:cNvPr id="356" name="Google Shape;356;p51"/>
          <p:cNvSpPr/>
          <p:nvPr/>
        </p:nvSpPr>
        <p:spPr>
          <a:xfrm>
            <a:off x="4385816" y="3436367"/>
            <a:ext cx="1829842" cy="9072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Neutral reviews may indicate areas that are not strongly positive or negative, but still warrant further investigation.</a:t>
            </a:r>
            <a:endParaRPr b="0" i="0" sz="1100" u="none" cap="none" strike="noStrike"/>
          </a:p>
        </p:txBody>
      </p:sp>
      <p:sp>
        <p:nvSpPr>
          <p:cNvPr id="357" name="Google Shape;357;p51"/>
          <p:cNvSpPr/>
          <p:nvPr/>
        </p:nvSpPr>
        <p:spPr>
          <a:xfrm>
            <a:off x="6357417" y="3129856"/>
            <a:ext cx="318939" cy="318939"/>
          </a:xfrm>
          <a:prstGeom prst="roundRect">
            <a:avLst>
              <a:gd fmla="val 18669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1"/>
          <p:cNvSpPr/>
          <p:nvPr/>
        </p:nvSpPr>
        <p:spPr>
          <a:xfrm>
            <a:off x="6458843" y="3182987"/>
            <a:ext cx="116086" cy="212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00"/>
              <a:buFont typeface="Raleway"/>
              <a:buNone/>
            </a:pPr>
            <a:r>
              <a:t/>
            </a:r>
            <a:endParaRPr b="0" i="0" sz="1700" u="none" cap="none" strike="noStrike"/>
          </a:p>
        </p:txBody>
      </p:sp>
      <p:sp>
        <p:nvSpPr>
          <p:cNvPr id="359" name="Google Shape;359;p51"/>
          <p:cNvSpPr/>
          <p:nvPr/>
        </p:nvSpPr>
        <p:spPr>
          <a:xfrm>
            <a:off x="6818114" y="3129856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Actionable Insights</a:t>
            </a:r>
            <a:endParaRPr b="0" i="0" sz="1400" u="none" cap="none" strike="noStrike"/>
          </a:p>
        </p:txBody>
      </p:sp>
      <p:sp>
        <p:nvSpPr>
          <p:cNvPr id="360" name="Google Shape;360;p51"/>
          <p:cNvSpPr/>
          <p:nvPr/>
        </p:nvSpPr>
        <p:spPr>
          <a:xfrm>
            <a:off x="6818114" y="3436367"/>
            <a:ext cx="1829842" cy="11340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Understanding the sentiment distribution can guide strategic decision-making and help prioritize areas for improvement.</a:t>
            </a:r>
            <a:endParaRPr b="0" i="0" sz="1100" u="none" cap="none" strike="noStrike"/>
          </a:p>
        </p:txBody>
      </p:sp>
      <p:pic>
        <p:nvPicPr>
          <p:cNvPr id="361" name="Google Shape;36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8713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8573" y="4864413"/>
            <a:ext cx="1322384" cy="257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68" name="Google Shape;36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2"/>
          <p:cNvSpPr/>
          <p:nvPr/>
        </p:nvSpPr>
        <p:spPr>
          <a:xfrm>
            <a:off x="496119" y="474613"/>
            <a:ext cx="4293096" cy="4429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Raleway"/>
              <a:buNone/>
            </a:pPr>
            <a:r>
              <a:rPr b="1" i="0" lang="en" sz="28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Review Volume Over Time</a:t>
            </a:r>
            <a:endParaRPr b="1" i="0" sz="2800" u="none" cap="none" strike="noStrike"/>
          </a:p>
        </p:txBody>
      </p:sp>
      <p:pic>
        <p:nvPicPr>
          <p:cNvPr id="370" name="Google Shape;37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7325" y="0"/>
            <a:ext cx="51066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2"/>
          <p:cNvSpPr/>
          <p:nvPr/>
        </p:nvSpPr>
        <p:spPr>
          <a:xfrm>
            <a:off x="657550" y="1812075"/>
            <a:ext cx="3099900" cy="25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lang="en" sz="13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Reviews </a:t>
            </a:r>
            <a:r>
              <a:rPr b="1" lang="en" sz="13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grew steadily from 2005 to 2015</a:t>
            </a:r>
            <a:r>
              <a:rPr lang="en" sz="13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, surged sharply until </a:t>
            </a:r>
            <a:r>
              <a:rPr b="1" lang="en" sz="13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peaking in 2019–2020</a:t>
            </a:r>
            <a:r>
              <a:rPr lang="en" sz="13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, and </a:t>
            </a:r>
            <a:r>
              <a:rPr b="1" lang="en" sz="13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declined rapidly post-2020</a:t>
            </a:r>
            <a:r>
              <a:rPr lang="en" sz="13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, possibly due to </a:t>
            </a:r>
            <a:r>
              <a:rPr b="1" lang="en" sz="13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market saturation</a:t>
            </a:r>
            <a:r>
              <a:rPr lang="en" sz="13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, external disruptions, or reduced customer engagement</a:t>
            </a:r>
            <a:r>
              <a:rPr lang="en" sz="11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100" u="none" cap="none" strike="noStrik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3"/>
          <p:cNvSpPr/>
          <p:nvPr/>
        </p:nvSpPr>
        <p:spPr>
          <a:xfrm>
            <a:off x="483171" y="380405"/>
            <a:ext cx="4021187" cy="431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700"/>
              <a:buFont typeface="Raleway"/>
              <a:buNone/>
            </a:pPr>
            <a:r>
              <a:rPr b="0" i="0" lang="en" sz="27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Top Keywords in Reviews</a:t>
            </a:r>
            <a:endParaRPr b="0" i="0" sz="2700" u="none" cap="none" strike="noStrike"/>
          </a:p>
        </p:txBody>
      </p:sp>
      <p:pic>
        <p:nvPicPr>
          <p:cNvPr id="378" name="Google Shape;37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700" y="975588"/>
            <a:ext cx="5810250" cy="34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6597" y="4517472"/>
            <a:ext cx="1804350" cy="60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4"/>
          <p:cNvSpPr/>
          <p:nvPr/>
        </p:nvSpPr>
        <p:spPr>
          <a:xfrm>
            <a:off x="496119" y="432867"/>
            <a:ext cx="3544119" cy="4429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Raleway"/>
              <a:buNone/>
            </a:pPr>
            <a:r>
              <a:rPr b="0" i="0" lang="en" sz="28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Keyword Analysis</a:t>
            </a:r>
            <a:endParaRPr b="0" i="0" sz="2800" u="none" cap="none" strike="noStrike"/>
          </a:p>
        </p:txBody>
      </p:sp>
      <p:pic>
        <p:nvPicPr>
          <p:cNvPr descr="preencoded.png" id="386" name="Google Shape;38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119" y="1159371"/>
            <a:ext cx="1878434" cy="1160934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4"/>
          <p:cNvSpPr/>
          <p:nvPr/>
        </p:nvSpPr>
        <p:spPr>
          <a:xfrm>
            <a:off x="496119" y="2497485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Hair</a:t>
            </a:r>
            <a:endParaRPr b="0" i="0" sz="1400" u="none" cap="none" strike="noStrike"/>
          </a:p>
        </p:txBody>
      </p:sp>
      <p:sp>
        <p:nvSpPr>
          <p:cNvPr id="388" name="Google Shape;388;p54"/>
          <p:cNvSpPr/>
          <p:nvPr/>
        </p:nvSpPr>
        <p:spPr>
          <a:xfrm>
            <a:off x="496119" y="2803996"/>
            <a:ext cx="1878434" cy="6804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High frequency keyword indicating focus on hair care products.</a:t>
            </a:r>
            <a:endParaRPr b="0" i="0" sz="1100" u="none" cap="none" strike="noStrike"/>
          </a:p>
        </p:txBody>
      </p:sp>
      <p:pic>
        <p:nvPicPr>
          <p:cNvPr descr="preencoded.png" id="389" name="Google Shape;389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87154" y="1159371"/>
            <a:ext cx="1878509" cy="116093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54"/>
          <p:cNvSpPr/>
          <p:nvPr/>
        </p:nvSpPr>
        <p:spPr>
          <a:xfrm>
            <a:off x="2587154" y="2497485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Shampoo</a:t>
            </a:r>
            <a:endParaRPr b="0" i="0" sz="1400" u="none" cap="none" strike="noStrike"/>
          </a:p>
        </p:txBody>
      </p:sp>
      <p:sp>
        <p:nvSpPr>
          <p:cNvPr id="391" name="Google Shape;391;p54"/>
          <p:cNvSpPr/>
          <p:nvPr/>
        </p:nvSpPr>
        <p:spPr>
          <a:xfrm>
            <a:off x="2587154" y="2803996"/>
            <a:ext cx="1878509" cy="9072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Frequent keyword, suggesting customer interest in shampoo quality and effectiveness.</a:t>
            </a:r>
            <a:endParaRPr b="0" i="0" sz="1100" u="none" cap="none" strike="noStrike"/>
          </a:p>
        </p:txBody>
      </p:sp>
      <p:pic>
        <p:nvPicPr>
          <p:cNvPr descr="preencoded.png" id="392" name="Google Shape;392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78263" y="1159371"/>
            <a:ext cx="1878509" cy="1160934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4"/>
          <p:cNvSpPr/>
          <p:nvPr/>
        </p:nvSpPr>
        <p:spPr>
          <a:xfrm>
            <a:off x="4678263" y="2497485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Deo</a:t>
            </a:r>
            <a:endParaRPr b="0" i="0" sz="1400" u="none" cap="none" strike="noStrike"/>
          </a:p>
        </p:txBody>
      </p:sp>
      <p:sp>
        <p:nvSpPr>
          <p:cNvPr id="394" name="Google Shape;394;p54"/>
          <p:cNvSpPr/>
          <p:nvPr/>
        </p:nvSpPr>
        <p:spPr>
          <a:xfrm>
            <a:off x="4678263" y="2803996"/>
            <a:ext cx="1878509" cy="6804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Dominant keyword highlighting the importance of deodorant products.</a:t>
            </a:r>
            <a:endParaRPr b="0" i="0" sz="1100" u="none" cap="none" strike="noStrike"/>
          </a:p>
        </p:txBody>
      </p:sp>
      <p:pic>
        <p:nvPicPr>
          <p:cNvPr descr="preencoded.png" id="395" name="Google Shape;395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69373" y="1159371"/>
            <a:ext cx="1878509" cy="1160934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4"/>
          <p:cNvSpPr/>
          <p:nvPr/>
        </p:nvSpPr>
        <p:spPr>
          <a:xfrm>
            <a:off x="6769373" y="2497485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lang="en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Smell</a:t>
            </a:r>
            <a:endParaRPr b="0" i="0" sz="1400" u="none" cap="none" strike="noStrike"/>
          </a:p>
        </p:txBody>
      </p:sp>
      <p:sp>
        <p:nvSpPr>
          <p:cNvPr id="397" name="Google Shape;397;p54"/>
          <p:cNvSpPr/>
          <p:nvPr/>
        </p:nvSpPr>
        <p:spPr>
          <a:xfrm>
            <a:off x="6769373" y="2803996"/>
            <a:ext cx="1878509" cy="6804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High frequency keyword indicating customer's interest in fragrance preferences.</a:t>
            </a:r>
            <a:endParaRPr b="0" i="0" sz="1100" u="none" cap="none" strike="noStrike"/>
          </a:p>
        </p:txBody>
      </p:sp>
      <p:sp>
        <p:nvSpPr>
          <p:cNvPr id="398" name="Google Shape;398;p54"/>
          <p:cNvSpPr/>
          <p:nvPr/>
        </p:nvSpPr>
        <p:spPr>
          <a:xfrm>
            <a:off x="496119" y="3870722"/>
            <a:ext cx="8151763" cy="453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Other keywords such as "delivery," "quality," and "product" signify that customers comment on the overall shopping experience and product quality.</a:t>
            </a:r>
            <a:endParaRPr b="0" i="0" sz="1100" u="none" cap="none" strike="noStrike"/>
          </a:p>
        </p:txBody>
      </p:sp>
      <p:sp>
        <p:nvSpPr>
          <p:cNvPr id="399" name="Google Shape;399;p54"/>
          <p:cNvSpPr/>
          <p:nvPr/>
        </p:nvSpPr>
        <p:spPr>
          <a:xfrm>
            <a:off x="496119" y="4483819"/>
            <a:ext cx="815176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These insights inform product development and marketing strategies.</a:t>
            </a:r>
            <a:endParaRPr b="0" i="0" sz="1100" u="none" cap="none" strike="noStrike"/>
          </a:p>
        </p:txBody>
      </p:sp>
      <p:pic>
        <p:nvPicPr>
          <p:cNvPr id="400" name="Google Shape;400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67396" y="4537847"/>
            <a:ext cx="1743551" cy="58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06" name="Google Shape;40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5"/>
          <p:cNvSpPr/>
          <p:nvPr/>
        </p:nvSpPr>
        <p:spPr>
          <a:xfrm>
            <a:off x="496119" y="1434926"/>
            <a:ext cx="4722763" cy="1834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3800"/>
              <a:buFont typeface="Raleway"/>
              <a:buNone/>
            </a:pPr>
            <a:r>
              <a:rPr b="1" i="0" lang="en" sz="38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Natural Language Processing for Sentiment Analysis</a:t>
            </a:r>
            <a:endParaRPr b="1" i="0" sz="3800" u="none" cap="none" strike="noStrike"/>
          </a:p>
        </p:txBody>
      </p:sp>
      <p:sp>
        <p:nvSpPr>
          <p:cNvPr id="408" name="Google Shape;408;p55"/>
          <p:cNvSpPr/>
          <p:nvPr/>
        </p:nvSpPr>
        <p:spPr>
          <a:xfrm>
            <a:off x="496119" y="3481685"/>
            <a:ext cx="472276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Introduction to NLP sentiment analysis techniques.</a:t>
            </a:r>
            <a:endParaRPr b="0" i="0" sz="1100" u="none" cap="none" strike="noStrike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6"/>
          <p:cNvSpPr/>
          <p:nvPr/>
        </p:nvSpPr>
        <p:spPr>
          <a:xfrm>
            <a:off x="3925125" y="885425"/>
            <a:ext cx="4837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Raleway"/>
              <a:buNone/>
            </a:pPr>
            <a:r>
              <a:rPr b="0" i="0" lang="en" sz="28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TextBlob Sentiment Analysis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56"/>
          <p:cNvSpPr/>
          <p:nvPr/>
        </p:nvSpPr>
        <p:spPr>
          <a:xfrm>
            <a:off x="3925119" y="1715914"/>
            <a:ext cx="4722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Calculate polarity scores.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56"/>
          <p:cNvSpPr/>
          <p:nvPr/>
        </p:nvSpPr>
        <p:spPr>
          <a:xfrm>
            <a:off x="3925119" y="2261667"/>
            <a:ext cx="318900" cy="318900"/>
          </a:xfrm>
          <a:prstGeom prst="roundRect">
            <a:avLst>
              <a:gd fmla="val 18669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56"/>
          <p:cNvSpPr/>
          <p:nvPr/>
        </p:nvSpPr>
        <p:spPr>
          <a:xfrm>
            <a:off x="4039046" y="2314798"/>
            <a:ext cx="909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00"/>
              <a:buFont typeface="Raleway"/>
              <a:buNone/>
            </a:pPr>
            <a:r>
              <a:rPr b="0" i="0" lang="en" sz="17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56"/>
          <p:cNvSpPr/>
          <p:nvPr/>
        </p:nvSpPr>
        <p:spPr>
          <a:xfrm>
            <a:off x="4385816" y="2261667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Polarity Scores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56"/>
          <p:cNvSpPr/>
          <p:nvPr/>
        </p:nvSpPr>
        <p:spPr>
          <a:xfrm>
            <a:off x="4385816" y="2568178"/>
            <a:ext cx="18297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Measure sentiment ranging from -1 (negative) to 1 (positive).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56"/>
          <p:cNvSpPr/>
          <p:nvPr/>
        </p:nvSpPr>
        <p:spPr>
          <a:xfrm>
            <a:off x="6357417" y="2261667"/>
            <a:ext cx="318900" cy="318900"/>
          </a:xfrm>
          <a:prstGeom prst="roundRect">
            <a:avLst>
              <a:gd fmla="val 18669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56"/>
          <p:cNvSpPr/>
          <p:nvPr/>
        </p:nvSpPr>
        <p:spPr>
          <a:xfrm>
            <a:off x="6461447" y="2314798"/>
            <a:ext cx="1107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00"/>
              <a:buFont typeface="Raleway"/>
              <a:buNone/>
            </a:pPr>
            <a:r>
              <a:rPr b="0" i="0" lang="en" sz="17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56"/>
          <p:cNvSpPr/>
          <p:nvPr/>
        </p:nvSpPr>
        <p:spPr>
          <a:xfrm>
            <a:off x="6818114" y="2261667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Categorization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56"/>
          <p:cNvSpPr/>
          <p:nvPr/>
        </p:nvSpPr>
        <p:spPr>
          <a:xfrm>
            <a:off x="6818114" y="2568178"/>
            <a:ext cx="18297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Group reviews based on sentiment polarity.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56"/>
          <p:cNvSpPr/>
          <p:nvPr/>
        </p:nvSpPr>
        <p:spPr>
          <a:xfrm>
            <a:off x="3925119" y="3549849"/>
            <a:ext cx="318900" cy="318900"/>
          </a:xfrm>
          <a:prstGeom prst="roundRect">
            <a:avLst>
              <a:gd fmla="val 18669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56"/>
          <p:cNvSpPr/>
          <p:nvPr/>
        </p:nvSpPr>
        <p:spPr>
          <a:xfrm>
            <a:off x="4027810" y="3602980"/>
            <a:ext cx="1137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00"/>
              <a:buFont typeface="Raleway"/>
              <a:buNone/>
            </a:pPr>
            <a:r>
              <a:rPr b="0" i="0" lang="en" sz="17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56"/>
          <p:cNvSpPr/>
          <p:nvPr/>
        </p:nvSpPr>
        <p:spPr>
          <a:xfrm>
            <a:off x="4385816" y="3549849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Correlation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56"/>
          <p:cNvSpPr/>
          <p:nvPr/>
        </p:nvSpPr>
        <p:spPr>
          <a:xfrm>
            <a:off x="4385816" y="3856360"/>
            <a:ext cx="42621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Strong correlation between polarity scores and ratings.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8" name="Google Shape;42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25" y="258375"/>
            <a:ext cx="3818050" cy="446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7396" y="4537847"/>
            <a:ext cx="1743551" cy="58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7"/>
          <p:cNvSpPr/>
          <p:nvPr/>
        </p:nvSpPr>
        <p:spPr>
          <a:xfrm>
            <a:off x="732350" y="323594"/>
            <a:ext cx="64899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Raleway"/>
              <a:buNone/>
            </a:pPr>
            <a:r>
              <a:rPr i="0" lang="en" sz="2800" u="none" cap="none" strike="noStrike">
                <a:solidFill>
                  <a:srgbClr val="1B1B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Sentiment Classification Using DistilBERT</a:t>
            </a:r>
            <a:endParaRPr i="0" sz="280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descr="preencoded.png" id="436" name="Google Shape;43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7350" y="1532300"/>
            <a:ext cx="3324849" cy="179888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57"/>
          <p:cNvSpPr/>
          <p:nvPr/>
        </p:nvSpPr>
        <p:spPr>
          <a:xfrm>
            <a:off x="1347350" y="3531419"/>
            <a:ext cx="22878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1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Model Training</a:t>
            </a:r>
            <a:endParaRPr b="1" i="0" sz="1400" u="none" cap="none" strike="noStrike"/>
          </a:p>
        </p:txBody>
      </p:sp>
      <p:sp>
        <p:nvSpPr>
          <p:cNvPr id="438" name="Google Shape;438;p57"/>
          <p:cNvSpPr/>
          <p:nvPr/>
        </p:nvSpPr>
        <p:spPr>
          <a:xfrm>
            <a:off x="1347350" y="3877809"/>
            <a:ext cx="33249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lang="en" sz="11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Fine-tuning DistilBERT for enhanced performance and precision.</a:t>
            </a:r>
            <a:endParaRPr b="0" i="0" sz="1100" u="none" cap="none" strike="noStrike"/>
          </a:p>
        </p:txBody>
      </p:sp>
      <p:pic>
        <p:nvPicPr>
          <p:cNvPr descr="preencoded.png" id="439" name="Google Shape;439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1174" y="1764497"/>
            <a:ext cx="2575471" cy="1591717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7"/>
          <p:cNvSpPr/>
          <p:nvPr/>
        </p:nvSpPr>
        <p:spPr>
          <a:xfrm>
            <a:off x="5631175" y="3533400"/>
            <a:ext cx="21027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1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Sentiment Prediction</a:t>
            </a:r>
            <a:endParaRPr b="1" i="0" sz="1400" u="none" cap="none" strike="noStrike"/>
          </a:p>
        </p:txBody>
      </p:sp>
      <p:sp>
        <p:nvSpPr>
          <p:cNvPr id="441" name="Google Shape;441;p57"/>
          <p:cNvSpPr/>
          <p:nvPr/>
        </p:nvSpPr>
        <p:spPr>
          <a:xfrm>
            <a:off x="5631174" y="3839905"/>
            <a:ext cx="25755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lang="en" sz="11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High-accuracy sentiment classification leveraging optimized algorithms.</a:t>
            </a:r>
            <a:endParaRPr b="0" i="0" sz="1100" u="none" cap="none" strike="noStrike"/>
          </a:p>
        </p:txBody>
      </p:sp>
      <p:pic>
        <p:nvPicPr>
          <p:cNvPr id="442" name="Google Shape;442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1648" y="4378596"/>
            <a:ext cx="1448097" cy="48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75950" y="4797025"/>
            <a:ext cx="1135000" cy="32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8"/>
          <p:cNvSpPr/>
          <p:nvPr/>
        </p:nvSpPr>
        <p:spPr>
          <a:xfrm>
            <a:off x="395990" y="523657"/>
            <a:ext cx="45591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Raleway"/>
              <a:buNone/>
            </a:pPr>
            <a:r>
              <a:rPr i="0" lang="en" sz="2800" u="none" cap="none" strike="noStrike">
                <a:solidFill>
                  <a:srgbClr val="1B1B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Pipeline Diagram</a:t>
            </a:r>
            <a:r>
              <a:rPr lang="en" sz="2800">
                <a:solidFill>
                  <a:srgbClr val="1B1B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sz="2800">
                <a:solidFill>
                  <a:srgbClr val="1B1B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DistilBERT </a:t>
            </a:r>
            <a:endParaRPr i="0" sz="280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descr="preencoded.png" id="450" name="Google Shape;45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119" y="1659061"/>
            <a:ext cx="1878434" cy="1160934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8"/>
          <p:cNvSpPr/>
          <p:nvPr/>
        </p:nvSpPr>
        <p:spPr>
          <a:xfrm>
            <a:off x="496119" y="2997175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1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Text Preprocessing</a:t>
            </a:r>
            <a:endParaRPr b="1" i="0" sz="1400" u="none" cap="none" strike="noStrike"/>
          </a:p>
        </p:txBody>
      </p:sp>
      <p:sp>
        <p:nvSpPr>
          <p:cNvPr id="452" name="Google Shape;452;p58"/>
          <p:cNvSpPr/>
          <p:nvPr/>
        </p:nvSpPr>
        <p:spPr>
          <a:xfrm>
            <a:off x="496119" y="3303687"/>
            <a:ext cx="1878434" cy="6804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Initial text cleaning and preparation: removing punctuation and lowercasing.</a:t>
            </a:r>
            <a:endParaRPr b="0" i="0" sz="1100" u="none" cap="none" strike="noStrike"/>
          </a:p>
        </p:txBody>
      </p:sp>
      <p:pic>
        <p:nvPicPr>
          <p:cNvPr descr="preencoded.png" id="453" name="Google Shape;453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87154" y="1659061"/>
            <a:ext cx="1878509" cy="1160934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58"/>
          <p:cNvSpPr/>
          <p:nvPr/>
        </p:nvSpPr>
        <p:spPr>
          <a:xfrm>
            <a:off x="2587154" y="2997175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1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Tokenization</a:t>
            </a:r>
            <a:endParaRPr b="1" i="0" sz="1400" u="none" cap="none" strike="noStrike"/>
          </a:p>
        </p:txBody>
      </p:sp>
      <p:sp>
        <p:nvSpPr>
          <p:cNvPr id="455" name="Google Shape;455;p58"/>
          <p:cNvSpPr/>
          <p:nvPr/>
        </p:nvSpPr>
        <p:spPr>
          <a:xfrm>
            <a:off x="2587154" y="3303687"/>
            <a:ext cx="1878509" cy="6804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Breaking preprocessed text into numerical tokens (words or sub-words).</a:t>
            </a:r>
            <a:endParaRPr b="0" i="0" sz="1100" u="none" cap="none" strike="noStrike"/>
          </a:p>
        </p:txBody>
      </p:sp>
      <p:pic>
        <p:nvPicPr>
          <p:cNvPr descr="preencoded.png" id="456" name="Google Shape;456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78263" y="1659061"/>
            <a:ext cx="1878509" cy="1160934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8"/>
          <p:cNvSpPr/>
          <p:nvPr/>
        </p:nvSpPr>
        <p:spPr>
          <a:xfrm>
            <a:off x="4678263" y="2997175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1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Embedding</a:t>
            </a:r>
            <a:endParaRPr b="1" i="0" sz="1400" u="none" cap="none" strike="noStrike"/>
          </a:p>
        </p:txBody>
      </p:sp>
      <p:sp>
        <p:nvSpPr>
          <p:cNvPr id="458" name="Google Shape;458;p58"/>
          <p:cNvSpPr/>
          <p:nvPr/>
        </p:nvSpPr>
        <p:spPr>
          <a:xfrm>
            <a:off x="4678263" y="3303687"/>
            <a:ext cx="1878509" cy="6804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Mapping tokens to numerical vectors that capture meaning and context.</a:t>
            </a:r>
            <a:endParaRPr b="0" i="0" sz="1100" u="none" cap="none" strike="noStrike"/>
          </a:p>
        </p:txBody>
      </p:sp>
      <p:pic>
        <p:nvPicPr>
          <p:cNvPr descr="preencoded.png" id="459" name="Google Shape;459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69373" y="1659061"/>
            <a:ext cx="1878509" cy="1160934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8"/>
          <p:cNvSpPr/>
          <p:nvPr/>
        </p:nvSpPr>
        <p:spPr>
          <a:xfrm>
            <a:off x="6769373" y="2997175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1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Fine-tuning</a:t>
            </a:r>
            <a:endParaRPr b="1" i="0" sz="1400" u="none" cap="none" strike="noStrike"/>
          </a:p>
        </p:txBody>
      </p:sp>
      <p:sp>
        <p:nvSpPr>
          <p:cNvPr id="461" name="Google Shape;461;p58"/>
          <p:cNvSpPr/>
          <p:nvPr/>
        </p:nvSpPr>
        <p:spPr>
          <a:xfrm>
            <a:off x="6769373" y="3303687"/>
            <a:ext cx="1878509" cy="9072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Adjusting a pre-trained model's weights and parameters for sentiment classification.</a:t>
            </a:r>
            <a:endParaRPr b="0" i="0" sz="1100" u="none" cap="none" strike="noStrike"/>
          </a:p>
        </p:txBody>
      </p:sp>
      <p:pic>
        <p:nvPicPr>
          <p:cNvPr id="462" name="Google Shape;462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00171" y="4615846"/>
            <a:ext cx="1510775" cy="50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9"/>
          <p:cNvSpPr/>
          <p:nvPr/>
        </p:nvSpPr>
        <p:spPr>
          <a:xfrm>
            <a:off x="496119" y="1436340"/>
            <a:ext cx="3544119" cy="4429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Raleway"/>
              <a:buNone/>
            </a:pPr>
            <a:r>
              <a:rPr b="1" i="0" lang="en" sz="28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Training Details</a:t>
            </a:r>
            <a:endParaRPr b="1" i="0" sz="2800" u="none" cap="none" strike="noStrike"/>
          </a:p>
        </p:txBody>
      </p:sp>
      <p:sp>
        <p:nvSpPr>
          <p:cNvPr id="469" name="Google Shape;469;p59"/>
          <p:cNvSpPr/>
          <p:nvPr/>
        </p:nvSpPr>
        <p:spPr>
          <a:xfrm>
            <a:off x="496119" y="2091928"/>
            <a:ext cx="472276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Train the model using a balanced dataset.</a:t>
            </a:r>
            <a:endParaRPr b="0" i="0" sz="1100" u="none" cap="none" strike="noStrike"/>
          </a:p>
        </p:txBody>
      </p:sp>
      <p:sp>
        <p:nvSpPr>
          <p:cNvPr id="470" name="Google Shape;470;p59"/>
          <p:cNvSpPr/>
          <p:nvPr/>
        </p:nvSpPr>
        <p:spPr>
          <a:xfrm>
            <a:off x="496119" y="2478211"/>
            <a:ext cx="4722763" cy="1228874"/>
          </a:xfrm>
          <a:prstGeom prst="roundRect">
            <a:avLst>
              <a:gd fmla="val 4845" name="adj"/>
            </a:avLst>
          </a:prstGeom>
          <a:noFill/>
          <a:ln cap="flat" cmpd="sng" w="9525">
            <a:solidFill>
              <a:srgbClr val="000000">
                <a:alpha val="784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59"/>
          <p:cNvSpPr/>
          <p:nvPr/>
        </p:nvSpPr>
        <p:spPr>
          <a:xfrm>
            <a:off x="500881" y="2482974"/>
            <a:ext cx="4712717" cy="406449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59"/>
          <p:cNvSpPr/>
          <p:nvPr/>
        </p:nvSpPr>
        <p:spPr>
          <a:xfrm>
            <a:off x="643161" y="2572792"/>
            <a:ext cx="1284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1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Dataset Split</a:t>
            </a:r>
            <a:endParaRPr b="1" i="0" sz="1100" u="none" cap="none" strike="noStrike"/>
          </a:p>
        </p:txBody>
      </p:sp>
      <p:sp>
        <p:nvSpPr>
          <p:cNvPr id="473" name="Google Shape;473;p59"/>
          <p:cNvSpPr/>
          <p:nvPr/>
        </p:nvSpPr>
        <p:spPr>
          <a:xfrm>
            <a:off x="2216274" y="2572792"/>
            <a:ext cx="1282452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80% Train</a:t>
            </a:r>
            <a:endParaRPr b="0" i="0" sz="1100" u="none" cap="none" strike="noStrike"/>
          </a:p>
        </p:txBody>
      </p:sp>
      <p:sp>
        <p:nvSpPr>
          <p:cNvPr id="474" name="Google Shape;474;p59"/>
          <p:cNvSpPr/>
          <p:nvPr/>
        </p:nvSpPr>
        <p:spPr>
          <a:xfrm>
            <a:off x="3787006" y="2572792"/>
            <a:ext cx="128483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20% Test</a:t>
            </a:r>
            <a:endParaRPr b="0" i="0" sz="1100" u="none" cap="none" strike="noStrike"/>
          </a:p>
        </p:txBody>
      </p:sp>
      <p:sp>
        <p:nvSpPr>
          <p:cNvPr id="475" name="Google Shape;475;p59"/>
          <p:cNvSpPr/>
          <p:nvPr/>
        </p:nvSpPr>
        <p:spPr>
          <a:xfrm>
            <a:off x="500881" y="2889424"/>
            <a:ext cx="4712717" cy="406449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59"/>
          <p:cNvSpPr/>
          <p:nvPr/>
        </p:nvSpPr>
        <p:spPr>
          <a:xfrm>
            <a:off x="643161" y="2979241"/>
            <a:ext cx="128483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1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Hyperparameters</a:t>
            </a:r>
            <a:endParaRPr b="1" i="0" sz="1100" u="none" cap="none" strike="noStrike"/>
          </a:p>
        </p:txBody>
      </p:sp>
      <p:sp>
        <p:nvSpPr>
          <p:cNvPr id="477" name="Google Shape;477;p59"/>
          <p:cNvSpPr/>
          <p:nvPr/>
        </p:nvSpPr>
        <p:spPr>
          <a:xfrm>
            <a:off x="2216274" y="2979241"/>
            <a:ext cx="12825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Learning Rate: 5e-5</a:t>
            </a:r>
            <a:endParaRPr b="0" i="0" sz="1100" u="none" cap="none" strike="noStrike"/>
          </a:p>
        </p:txBody>
      </p:sp>
      <p:sp>
        <p:nvSpPr>
          <p:cNvPr id="478" name="Google Shape;478;p59"/>
          <p:cNvSpPr/>
          <p:nvPr/>
        </p:nvSpPr>
        <p:spPr>
          <a:xfrm>
            <a:off x="3787006" y="2979241"/>
            <a:ext cx="128483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Batch Size: 8</a:t>
            </a:r>
            <a:endParaRPr b="0" i="0" sz="1100" u="none" cap="none" strike="noStrike"/>
          </a:p>
        </p:txBody>
      </p:sp>
      <p:sp>
        <p:nvSpPr>
          <p:cNvPr id="479" name="Google Shape;479;p59"/>
          <p:cNvSpPr/>
          <p:nvPr/>
        </p:nvSpPr>
        <p:spPr>
          <a:xfrm>
            <a:off x="500881" y="3295873"/>
            <a:ext cx="4712717" cy="406449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59"/>
          <p:cNvSpPr/>
          <p:nvPr/>
        </p:nvSpPr>
        <p:spPr>
          <a:xfrm>
            <a:off x="643161" y="3385691"/>
            <a:ext cx="128483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1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Metrics</a:t>
            </a:r>
            <a:endParaRPr b="1" i="0" sz="1100" u="none" cap="none" strike="noStrike"/>
          </a:p>
        </p:txBody>
      </p:sp>
      <p:sp>
        <p:nvSpPr>
          <p:cNvPr id="481" name="Google Shape;481;p59"/>
          <p:cNvSpPr/>
          <p:nvPr/>
        </p:nvSpPr>
        <p:spPr>
          <a:xfrm>
            <a:off x="2216274" y="3385691"/>
            <a:ext cx="1282452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Accuracy</a:t>
            </a:r>
            <a:endParaRPr b="0" i="0" sz="1100" u="none" cap="none" strike="noStrike"/>
          </a:p>
        </p:txBody>
      </p:sp>
      <p:sp>
        <p:nvSpPr>
          <p:cNvPr id="482" name="Google Shape;482;p59"/>
          <p:cNvSpPr/>
          <p:nvPr/>
        </p:nvSpPr>
        <p:spPr>
          <a:xfrm>
            <a:off x="3787006" y="3385691"/>
            <a:ext cx="128483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F1-Score</a:t>
            </a:r>
            <a:endParaRPr b="0" i="0" sz="1100" u="none" cap="none" strike="noStrike"/>
          </a:p>
        </p:txBody>
      </p:sp>
      <p:pic>
        <p:nvPicPr>
          <p:cNvPr id="483" name="Google Shape;48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7396" y="4537847"/>
            <a:ext cx="1743551" cy="58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0807" y="1009650"/>
            <a:ext cx="3620319" cy="3620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2"/>
          <p:cNvSpPr/>
          <p:nvPr/>
        </p:nvSpPr>
        <p:spPr>
          <a:xfrm>
            <a:off x="288172" y="223859"/>
            <a:ext cx="39558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26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200"/>
              <a:buFont typeface="Raleway"/>
              <a:buNone/>
            </a:pPr>
            <a:r>
              <a:rPr lang="en" sz="4200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Meet the Team</a:t>
            </a:r>
            <a:endParaRPr b="0" i="0" sz="4200" u="none" cap="none" strike="noStrike"/>
          </a:p>
        </p:txBody>
      </p:sp>
      <p:pic>
        <p:nvPicPr>
          <p:cNvPr id="163" name="Google Shape;16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6844" y="4360063"/>
            <a:ext cx="227409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42"/>
          <p:cNvSpPr/>
          <p:nvPr/>
        </p:nvSpPr>
        <p:spPr>
          <a:xfrm>
            <a:off x="5346219" y="3023453"/>
            <a:ext cx="1225500" cy="1142100"/>
          </a:xfrm>
          <a:prstGeom prst="ellipse">
            <a:avLst/>
          </a:prstGeom>
          <a:solidFill>
            <a:srgbClr val="ECEC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65" name="Google Shape;165;p42"/>
          <p:cNvSpPr/>
          <p:nvPr/>
        </p:nvSpPr>
        <p:spPr>
          <a:xfrm>
            <a:off x="2252194" y="1024181"/>
            <a:ext cx="1225500" cy="1142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66" name="Google Shape;166;p42"/>
          <p:cNvSpPr/>
          <p:nvPr/>
        </p:nvSpPr>
        <p:spPr>
          <a:xfrm>
            <a:off x="5184211" y="981606"/>
            <a:ext cx="1225500" cy="1142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67" name="Google Shape;167;p42"/>
          <p:cNvSpPr/>
          <p:nvPr/>
        </p:nvSpPr>
        <p:spPr>
          <a:xfrm>
            <a:off x="2279503" y="2980403"/>
            <a:ext cx="1225500" cy="1142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68" name="Google Shape;168;p42"/>
          <p:cNvSpPr txBox="1"/>
          <p:nvPr/>
        </p:nvSpPr>
        <p:spPr>
          <a:xfrm>
            <a:off x="5297287" y="2265050"/>
            <a:ext cx="1542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sp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Pratishtha Sharma</a:t>
            </a:r>
            <a:endParaRPr sz="900"/>
          </a:p>
        </p:txBody>
      </p:sp>
      <p:sp>
        <p:nvSpPr>
          <p:cNvPr id="169" name="Google Shape;169;p42"/>
          <p:cNvSpPr txBox="1"/>
          <p:nvPr/>
        </p:nvSpPr>
        <p:spPr>
          <a:xfrm>
            <a:off x="2338538" y="2307619"/>
            <a:ext cx="1052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sp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Imanul Hoque</a:t>
            </a:r>
            <a:endParaRPr sz="900"/>
          </a:p>
        </p:txBody>
      </p:sp>
      <p:sp>
        <p:nvSpPr>
          <p:cNvPr id="170" name="Google Shape;170;p42"/>
          <p:cNvSpPr txBox="1"/>
          <p:nvPr/>
        </p:nvSpPr>
        <p:spPr>
          <a:xfrm>
            <a:off x="2456403" y="4360063"/>
            <a:ext cx="1658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sp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Rohan Singh</a:t>
            </a:r>
            <a:endParaRPr sz="900"/>
          </a:p>
        </p:txBody>
      </p:sp>
      <p:sp>
        <p:nvSpPr>
          <p:cNvPr id="171" name="Google Shape;171;p42"/>
          <p:cNvSpPr txBox="1"/>
          <p:nvPr/>
        </p:nvSpPr>
        <p:spPr>
          <a:xfrm>
            <a:off x="5512109" y="4280063"/>
            <a:ext cx="999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sp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Ujjwal Kumar</a:t>
            </a:r>
            <a:endParaRPr sz="900"/>
          </a:p>
        </p:txBody>
      </p:sp>
      <p:pic>
        <p:nvPicPr>
          <p:cNvPr id="172" name="Google Shape;17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4398" y="3005422"/>
            <a:ext cx="1329141" cy="1178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3631" y="930642"/>
            <a:ext cx="1329141" cy="1329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4200" y="888913"/>
            <a:ext cx="1329151" cy="1327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3625" y="2931463"/>
            <a:ext cx="1329150" cy="1326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0"/>
          <p:cNvSpPr/>
          <p:nvPr/>
        </p:nvSpPr>
        <p:spPr>
          <a:xfrm>
            <a:off x="496127" y="288950"/>
            <a:ext cx="46731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Raleway"/>
              <a:buNone/>
            </a:pPr>
            <a:r>
              <a:rPr b="1" lang="en" sz="2800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Evaluation and Results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60"/>
          <p:cNvSpPr/>
          <p:nvPr/>
        </p:nvSpPr>
        <p:spPr>
          <a:xfrm>
            <a:off x="496118" y="819981"/>
            <a:ext cx="815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lang="en" sz="11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Evaluate the model's performance on unseen data.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60"/>
          <p:cNvSpPr/>
          <p:nvPr/>
        </p:nvSpPr>
        <p:spPr>
          <a:xfrm>
            <a:off x="496119" y="1259058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400"/>
              <a:buFont typeface="Raleway"/>
              <a:buNone/>
            </a:pPr>
            <a:r>
              <a:rPr b="1" lang="en" sz="1400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Evaluation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60"/>
          <p:cNvSpPr/>
          <p:nvPr/>
        </p:nvSpPr>
        <p:spPr>
          <a:xfrm>
            <a:off x="496118" y="1677279"/>
            <a:ext cx="24864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lang="en" sz="11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Measure the model's ability to generalize to new data.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60"/>
          <p:cNvSpPr/>
          <p:nvPr/>
        </p:nvSpPr>
        <p:spPr>
          <a:xfrm>
            <a:off x="496118" y="2493923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400"/>
              <a:buFont typeface="Raleway"/>
              <a:buNone/>
            </a:pPr>
            <a:r>
              <a:rPr b="1" lang="en" sz="1400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Metrics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60"/>
          <p:cNvSpPr/>
          <p:nvPr/>
        </p:nvSpPr>
        <p:spPr>
          <a:xfrm>
            <a:off x="487636" y="2828054"/>
            <a:ext cx="24864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lang="en" sz="11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Assess accuracy and F1-score on the test dataset.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60"/>
          <p:cNvSpPr/>
          <p:nvPr/>
        </p:nvSpPr>
        <p:spPr>
          <a:xfrm>
            <a:off x="487636" y="3547471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400"/>
              <a:buFont typeface="Raleway"/>
              <a:buNone/>
            </a:pPr>
            <a:r>
              <a:rPr b="1" lang="en" sz="1400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Results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60"/>
          <p:cNvSpPr/>
          <p:nvPr/>
        </p:nvSpPr>
        <p:spPr>
          <a:xfrm>
            <a:off x="496119" y="3922833"/>
            <a:ext cx="24864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lang="en" sz="11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Analyze the performance of the fine-tuned DistilBERT model.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8" name="Google Shape;4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2388" y="1480450"/>
            <a:ext cx="5019675" cy="26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7396" y="4537847"/>
            <a:ext cx="1743551" cy="58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05" name="Google Shape;505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61"/>
          <p:cNvSpPr/>
          <p:nvPr/>
        </p:nvSpPr>
        <p:spPr>
          <a:xfrm>
            <a:off x="496119" y="1284536"/>
            <a:ext cx="4722763" cy="8859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Raleway"/>
              <a:buNone/>
            </a:pPr>
            <a:r>
              <a:rPr i="0" lang="en" sz="2800" u="none" cap="none" strike="noStrike">
                <a:solidFill>
                  <a:srgbClr val="1B1B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Performance Metrics: Accuracy:</a:t>
            </a:r>
            <a:r>
              <a:rPr b="0" i="0" lang="en" sz="28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2800" u="none" cap="none" strike="noStrike"/>
          </a:p>
        </p:txBody>
      </p:sp>
      <p:sp>
        <p:nvSpPr>
          <p:cNvPr id="507" name="Google Shape;507;p61"/>
          <p:cNvSpPr/>
          <p:nvPr/>
        </p:nvSpPr>
        <p:spPr>
          <a:xfrm>
            <a:off x="496119" y="2453953"/>
            <a:ext cx="4722763" cy="4677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3700"/>
              <a:buFont typeface="Raleway"/>
              <a:buNone/>
            </a:pPr>
            <a:r>
              <a:rPr b="0" i="0" lang="en" sz="37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0.</a:t>
            </a:r>
            <a:r>
              <a:rPr lang="en" sz="37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86</a:t>
            </a:r>
            <a:endParaRPr b="0" i="0" sz="3700" u="none" cap="none" strike="noStrike"/>
          </a:p>
        </p:txBody>
      </p:sp>
      <p:sp>
        <p:nvSpPr>
          <p:cNvPr id="508" name="Google Shape;508;p61"/>
          <p:cNvSpPr/>
          <p:nvPr/>
        </p:nvSpPr>
        <p:spPr>
          <a:xfrm>
            <a:off x="1971452" y="3098825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Accuracy</a:t>
            </a:r>
            <a:endParaRPr b="0" i="0" sz="1400" u="none" cap="none" strike="noStrike"/>
          </a:p>
        </p:txBody>
      </p:sp>
      <p:sp>
        <p:nvSpPr>
          <p:cNvPr id="509" name="Google Shape;509;p61"/>
          <p:cNvSpPr/>
          <p:nvPr/>
        </p:nvSpPr>
        <p:spPr>
          <a:xfrm>
            <a:off x="496119" y="3405336"/>
            <a:ext cx="4722763" cy="453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Accuracy represents the percentage of correctly classified instances, indicating the model's overall performance.</a:t>
            </a:r>
            <a:endParaRPr b="0" i="0" sz="1100" u="none" cap="none" strike="noStrike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15" name="Google Shape;51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1772022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62"/>
          <p:cNvSpPr/>
          <p:nvPr/>
        </p:nvSpPr>
        <p:spPr>
          <a:xfrm>
            <a:off x="496119" y="2505447"/>
            <a:ext cx="6229648" cy="4429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Raleway"/>
              <a:buNone/>
            </a:pPr>
            <a:r>
              <a:rPr i="0" lang="en" sz="2800" u="none" cap="none" strike="noStrike">
                <a:solidFill>
                  <a:srgbClr val="1B1B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Performance Metrics: F1 Score: </a:t>
            </a:r>
            <a:endParaRPr i="0" sz="280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17" name="Google Shape;517;p62"/>
          <p:cNvSpPr/>
          <p:nvPr/>
        </p:nvSpPr>
        <p:spPr>
          <a:xfrm>
            <a:off x="496119" y="3231877"/>
            <a:ext cx="8151763" cy="4677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3700"/>
              <a:buFont typeface="Raleway"/>
              <a:buNone/>
            </a:pPr>
            <a:r>
              <a:rPr b="0" i="0" lang="en" sz="37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0.9</a:t>
            </a:r>
            <a:r>
              <a:rPr lang="en" sz="37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b="0" i="0" sz="3700" u="none" cap="none" strike="noStrike"/>
          </a:p>
        </p:txBody>
      </p:sp>
      <p:sp>
        <p:nvSpPr>
          <p:cNvPr id="518" name="Google Shape;518;p62"/>
          <p:cNvSpPr/>
          <p:nvPr/>
        </p:nvSpPr>
        <p:spPr>
          <a:xfrm>
            <a:off x="496119" y="4183261"/>
            <a:ext cx="815176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The F1 score measures the model's ability to balance precision and recall, providing a comprehensive evaluation of its accuracy.</a:t>
            </a:r>
            <a:endParaRPr b="0" i="0" sz="1100" u="none" cap="none" strike="noStrike"/>
          </a:p>
        </p:txBody>
      </p:sp>
      <p:pic>
        <p:nvPicPr>
          <p:cNvPr id="519" name="Google Shape;51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4925" y="4654295"/>
            <a:ext cx="1396020" cy="46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5" name="Google Shape;52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1772022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63"/>
          <p:cNvSpPr/>
          <p:nvPr/>
        </p:nvSpPr>
        <p:spPr>
          <a:xfrm>
            <a:off x="496119" y="2010297"/>
            <a:ext cx="55533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Raleway"/>
              <a:buNone/>
            </a:pPr>
            <a:r>
              <a:rPr b="1" i="0" lang="en" sz="28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Benefits of Fine-Tuning DistilBERT</a:t>
            </a:r>
            <a:endParaRPr b="1" i="0" sz="2800" u="none" cap="none" strike="noStrike"/>
          </a:p>
        </p:txBody>
      </p:sp>
      <p:sp>
        <p:nvSpPr>
          <p:cNvPr id="527" name="Google Shape;527;p63"/>
          <p:cNvSpPr/>
          <p:nvPr/>
        </p:nvSpPr>
        <p:spPr>
          <a:xfrm>
            <a:off x="496119" y="3065785"/>
            <a:ext cx="815176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Improve the model's accuracy and domain-specific knowledge.</a:t>
            </a:r>
            <a:endParaRPr b="0" i="0" sz="1100" u="none" cap="none" strike="noStrike"/>
          </a:p>
        </p:txBody>
      </p:sp>
      <p:sp>
        <p:nvSpPr>
          <p:cNvPr id="528" name="Google Shape;528;p63"/>
          <p:cNvSpPr/>
          <p:nvPr/>
        </p:nvSpPr>
        <p:spPr>
          <a:xfrm>
            <a:off x="496119" y="3452068"/>
            <a:ext cx="2622724" cy="1053182"/>
          </a:xfrm>
          <a:prstGeom prst="roundRect">
            <a:avLst>
              <a:gd fmla="val 5654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63"/>
          <p:cNvSpPr/>
          <p:nvPr/>
        </p:nvSpPr>
        <p:spPr>
          <a:xfrm>
            <a:off x="642640" y="3598589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Enhanced Accuracy</a:t>
            </a:r>
            <a:endParaRPr b="0" i="0" sz="1400" u="none" cap="none" strike="noStrike"/>
          </a:p>
        </p:txBody>
      </p:sp>
      <p:sp>
        <p:nvSpPr>
          <p:cNvPr id="530" name="Google Shape;530;p63"/>
          <p:cNvSpPr/>
          <p:nvPr/>
        </p:nvSpPr>
        <p:spPr>
          <a:xfrm>
            <a:off x="642640" y="3905101"/>
            <a:ext cx="2329681" cy="453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Achieve higher accuracy in sentiment classification tasks.</a:t>
            </a:r>
            <a:endParaRPr b="0" i="0" sz="1100" u="none" cap="none" strike="noStrike"/>
          </a:p>
        </p:txBody>
      </p:sp>
      <p:sp>
        <p:nvSpPr>
          <p:cNvPr id="531" name="Google Shape;531;p63"/>
          <p:cNvSpPr/>
          <p:nvPr/>
        </p:nvSpPr>
        <p:spPr>
          <a:xfrm>
            <a:off x="3260601" y="3452068"/>
            <a:ext cx="2622724" cy="1053182"/>
          </a:xfrm>
          <a:prstGeom prst="roundRect">
            <a:avLst>
              <a:gd fmla="val 5654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63"/>
          <p:cNvSpPr/>
          <p:nvPr/>
        </p:nvSpPr>
        <p:spPr>
          <a:xfrm>
            <a:off x="3407123" y="3598589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Domain Expertise</a:t>
            </a:r>
            <a:endParaRPr b="0" i="0" sz="1400" u="none" cap="none" strike="noStrike"/>
          </a:p>
        </p:txBody>
      </p:sp>
      <p:sp>
        <p:nvSpPr>
          <p:cNvPr id="533" name="Google Shape;533;p63"/>
          <p:cNvSpPr/>
          <p:nvPr/>
        </p:nvSpPr>
        <p:spPr>
          <a:xfrm>
            <a:off x="3407122" y="3905101"/>
            <a:ext cx="2329681" cy="453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Adapt the model to specific domains and language patterns.</a:t>
            </a:r>
            <a:endParaRPr b="0" i="0" sz="1100" u="none" cap="none" strike="noStrike"/>
          </a:p>
        </p:txBody>
      </p:sp>
      <p:sp>
        <p:nvSpPr>
          <p:cNvPr id="534" name="Google Shape;534;p63"/>
          <p:cNvSpPr/>
          <p:nvPr/>
        </p:nvSpPr>
        <p:spPr>
          <a:xfrm>
            <a:off x="6025083" y="3452068"/>
            <a:ext cx="2622724" cy="1053182"/>
          </a:xfrm>
          <a:prstGeom prst="roundRect">
            <a:avLst>
              <a:gd fmla="val 5654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63"/>
          <p:cNvSpPr/>
          <p:nvPr/>
        </p:nvSpPr>
        <p:spPr>
          <a:xfrm>
            <a:off x="6171605" y="3598589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Efficient Training</a:t>
            </a:r>
            <a:endParaRPr b="0" i="0" sz="1400" u="none" cap="none" strike="noStrike"/>
          </a:p>
        </p:txBody>
      </p:sp>
      <p:sp>
        <p:nvSpPr>
          <p:cNvPr id="536" name="Google Shape;536;p63"/>
          <p:cNvSpPr/>
          <p:nvPr/>
        </p:nvSpPr>
        <p:spPr>
          <a:xfrm>
            <a:off x="6171605" y="3905101"/>
            <a:ext cx="2329681" cy="453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Train the model faster compared to training from scratch.</a:t>
            </a:r>
            <a:endParaRPr b="0" i="0" sz="1100" u="none" cap="none" strike="noStrike"/>
          </a:p>
        </p:txBody>
      </p:sp>
      <p:pic>
        <p:nvPicPr>
          <p:cNvPr id="537" name="Google Shape;53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7179" y="4668449"/>
            <a:ext cx="1353770" cy="4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43" name="Google Shape;54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64"/>
          <p:cNvSpPr/>
          <p:nvPr/>
        </p:nvSpPr>
        <p:spPr>
          <a:xfrm>
            <a:off x="3884116" y="441796"/>
            <a:ext cx="4804767" cy="8127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500"/>
              <a:buFont typeface="Raleway"/>
              <a:buNone/>
            </a:pPr>
            <a:r>
              <a:rPr b="0" i="0" lang="en" sz="25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Applications of Sentiment Analysis</a:t>
            </a:r>
            <a:endParaRPr b="0" i="0" sz="2500" u="none" cap="none" strike="noStrike"/>
          </a:p>
        </p:txBody>
      </p:sp>
      <p:sp>
        <p:nvSpPr>
          <p:cNvPr id="545" name="Google Shape;545;p64"/>
          <p:cNvSpPr/>
          <p:nvPr/>
        </p:nvSpPr>
        <p:spPr>
          <a:xfrm>
            <a:off x="3884116" y="1449586"/>
            <a:ext cx="4804767" cy="208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000"/>
              <a:buFont typeface="Roboto"/>
              <a:buNone/>
            </a:pPr>
            <a:r>
              <a:rPr b="0" i="0" lang="en" sz="10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Utilize sentiment analysis in various fields.</a:t>
            </a:r>
            <a:endParaRPr b="0" i="0" sz="1000" u="none" cap="none" strike="noStrike"/>
          </a:p>
        </p:txBody>
      </p:sp>
      <p:pic>
        <p:nvPicPr>
          <p:cNvPr descr="preencoded.png" id="546" name="Google Shape;546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4116" y="1803871"/>
            <a:ext cx="325041" cy="325041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64"/>
          <p:cNvSpPr/>
          <p:nvPr/>
        </p:nvSpPr>
        <p:spPr>
          <a:xfrm>
            <a:off x="3884127" y="2258925"/>
            <a:ext cx="22299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300"/>
              <a:buFont typeface="Raleway"/>
              <a:buNone/>
            </a:pPr>
            <a:r>
              <a:rPr lang="en" sz="13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Customer Experience</a:t>
            </a:r>
            <a:endParaRPr b="0" i="0" sz="1300" u="none" cap="none" strike="noStrike"/>
          </a:p>
        </p:txBody>
      </p:sp>
      <p:sp>
        <p:nvSpPr>
          <p:cNvPr id="548" name="Google Shape;548;p64"/>
          <p:cNvSpPr/>
          <p:nvPr/>
        </p:nvSpPr>
        <p:spPr>
          <a:xfrm>
            <a:off x="3884116" y="2540049"/>
            <a:ext cx="2304827" cy="416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000"/>
              <a:buFont typeface="Roboto"/>
              <a:buNone/>
            </a:pPr>
            <a:r>
              <a:rPr lang="en" sz="10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Identifying and resolving pain points</a:t>
            </a:r>
            <a:endParaRPr b="0" i="0" sz="1000" u="none" cap="none" strike="noStrike"/>
          </a:p>
        </p:txBody>
      </p:sp>
      <p:pic>
        <p:nvPicPr>
          <p:cNvPr descr="preencoded.png" id="549" name="Google Shape;549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3983" y="1803871"/>
            <a:ext cx="325041" cy="325041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64"/>
          <p:cNvSpPr/>
          <p:nvPr/>
        </p:nvSpPr>
        <p:spPr>
          <a:xfrm>
            <a:off x="6383973" y="2258925"/>
            <a:ext cx="26349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300"/>
              <a:buFont typeface="Raleway"/>
              <a:buNone/>
            </a:pPr>
            <a:r>
              <a:rPr lang="en" sz="13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Product Development</a:t>
            </a:r>
            <a:endParaRPr b="0" i="0" sz="1300" u="none" cap="none" strike="noStrike"/>
          </a:p>
        </p:txBody>
      </p:sp>
      <p:sp>
        <p:nvSpPr>
          <p:cNvPr id="551" name="Google Shape;551;p64"/>
          <p:cNvSpPr/>
          <p:nvPr/>
        </p:nvSpPr>
        <p:spPr>
          <a:xfrm>
            <a:off x="6383983" y="2540049"/>
            <a:ext cx="2304901" cy="416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000"/>
              <a:buFont typeface="Roboto"/>
              <a:buNone/>
            </a:pPr>
            <a:r>
              <a:rPr lang="en" sz="10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Prioritizing features that resonate with customers</a:t>
            </a:r>
            <a:endParaRPr b="0" i="0" sz="1000" u="none" cap="none" strike="noStrike"/>
          </a:p>
        </p:txBody>
      </p:sp>
      <p:pic>
        <p:nvPicPr>
          <p:cNvPr descr="preencoded.png" id="552" name="Google Shape;552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84116" y="3346251"/>
            <a:ext cx="325041" cy="325041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64"/>
          <p:cNvSpPr/>
          <p:nvPr/>
        </p:nvSpPr>
        <p:spPr>
          <a:xfrm>
            <a:off x="3884126" y="3801300"/>
            <a:ext cx="20994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300"/>
              <a:buFont typeface="Raleway"/>
              <a:buNone/>
            </a:pPr>
            <a:r>
              <a:rPr b="0" i="0" lang="en" sz="13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News Sentiment Analysis</a:t>
            </a:r>
            <a:endParaRPr b="0" i="0" sz="1300" u="none" cap="none" strike="noStrike"/>
          </a:p>
        </p:txBody>
      </p:sp>
      <p:sp>
        <p:nvSpPr>
          <p:cNvPr id="554" name="Google Shape;554;p64"/>
          <p:cNvSpPr/>
          <p:nvPr/>
        </p:nvSpPr>
        <p:spPr>
          <a:xfrm>
            <a:off x="3884116" y="4082430"/>
            <a:ext cx="2304827" cy="416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000"/>
              <a:buFont typeface="Roboto"/>
              <a:buNone/>
            </a:pPr>
            <a:r>
              <a:rPr b="0" i="0" lang="en" sz="10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Understand public sentiment towards current events.</a:t>
            </a:r>
            <a:endParaRPr b="0" i="0" sz="1000" u="none" cap="none" strike="noStrike"/>
          </a:p>
        </p:txBody>
      </p:sp>
      <p:pic>
        <p:nvPicPr>
          <p:cNvPr descr="preencoded.png" id="555" name="Google Shape;555;p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83983" y="3346251"/>
            <a:ext cx="325041" cy="325041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64"/>
          <p:cNvSpPr/>
          <p:nvPr/>
        </p:nvSpPr>
        <p:spPr>
          <a:xfrm>
            <a:off x="6383983" y="3801294"/>
            <a:ext cx="2304901" cy="406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300"/>
              <a:buFont typeface="Raleway"/>
              <a:buNone/>
            </a:pPr>
            <a:r>
              <a:rPr b="0" i="0" lang="en" sz="13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Product Recommendation Systems</a:t>
            </a:r>
            <a:endParaRPr b="0" i="0" sz="1300" u="none" cap="none" strike="noStrike"/>
          </a:p>
        </p:txBody>
      </p:sp>
      <p:sp>
        <p:nvSpPr>
          <p:cNvPr id="557" name="Google Shape;557;p64"/>
          <p:cNvSpPr/>
          <p:nvPr/>
        </p:nvSpPr>
        <p:spPr>
          <a:xfrm>
            <a:off x="6383983" y="4285580"/>
            <a:ext cx="2304901" cy="416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000"/>
              <a:buFont typeface="Roboto"/>
              <a:buNone/>
            </a:pPr>
            <a:r>
              <a:rPr b="0" i="0" lang="en" sz="10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Personalize product recommendations based on user preferences.</a:t>
            </a:r>
            <a:endParaRPr b="0" i="0" sz="1000" u="none" cap="none" strike="noStrike"/>
          </a:p>
        </p:txBody>
      </p:sp>
      <p:pic>
        <p:nvPicPr>
          <p:cNvPr id="558" name="Google Shape;558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75950" y="4797025"/>
            <a:ext cx="1135000" cy="32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4" name="Google Shape;564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65"/>
          <p:cNvSpPr/>
          <p:nvPr/>
        </p:nvSpPr>
        <p:spPr>
          <a:xfrm>
            <a:off x="3925119" y="1083246"/>
            <a:ext cx="4722763" cy="12227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3800"/>
              <a:buFont typeface="Raleway"/>
              <a:buNone/>
            </a:pPr>
            <a:r>
              <a:rPr b="0" i="0" lang="en" sz="38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Topic Modelling: LDA and BERTopic</a:t>
            </a:r>
            <a:endParaRPr b="0" i="0" sz="3800" u="none" cap="none" strike="noStrike"/>
          </a:p>
        </p:txBody>
      </p:sp>
      <p:pic>
        <p:nvPicPr>
          <p:cNvPr id="566" name="Google Shape;56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5950" y="4797025"/>
            <a:ext cx="1135000" cy="32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72" name="Google Shape;572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1772022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66"/>
          <p:cNvSpPr/>
          <p:nvPr/>
        </p:nvSpPr>
        <p:spPr>
          <a:xfrm>
            <a:off x="363494" y="2128761"/>
            <a:ext cx="40863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Raleway"/>
              <a:buNone/>
            </a:pPr>
            <a:r>
              <a:rPr b="0" i="0" lang="en" sz="28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What is Topic Modelling?</a:t>
            </a:r>
            <a:endParaRPr b="0" i="0" sz="2800" u="none" cap="none" strike="noStrike"/>
          </a:p>
        </p:txBody>
      </p:sp>
      <p:sp>
        <p:nvSpPr>
          <p:cNvPr id="574" name="Google Shape;574;p66"/>
          <p:cNvSpPr/>
          <p:nvPr/>
        </p:nvSpPr>
        <p:spPr>
          <a:xfrm>
            <a:off x="496119" y="3258369"/>
            <a:ext cx="318939" cy="318939"/>
          </a:xfrm>
          <a:prstGeom prst="roundRect">
            <a:avLst>
              <a:gd fmla="val 18669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66"/>
          <p:cNvSpPr/>
          <p:nvPr/>
        </p:nvSpPr>
        <p:spPr>
          <a:xfrm>
            <a:off x="610046" y="3311500"/>
            <a:ext cx="91008" cy="212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00"/>
              <a:buFont typeface="Raleway"/>
              <a:buNone/>
            </a:pPr>
            <a:r>
              <a:rPr b="0" i="0" lang="en" sz="17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b="0" i="0" sz="1700" u="none" cap="none" strike="noStrike"/>
          </a:p>
        </p:txBody>
      </p:sp>
      <p:sp>
        <p:nvSpPr>
          <p:cNvPr id="576" name="Google Shape;576;p66"/>
          <p:cNvSpPr/>
          <p:nvPr/>
        </p:nvSpPr>
        <p:spPr>
          <a:xfrm>
            <a:off x="956816" y="3258369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Uncovering Themes</a:t>
            </a:r>
            <a:endParaRPr b="0" i="0" sz="1400" u="none" cap="none" strike="noStrike"/>
          </a:p>
        </p:txBody>
      </p:sp>
      <p:sp>
        <p:nvSpPr>
          <p:cNvPr id="577" name="Google Shape;577;p66"/>
          <p:cNvSpPr/>
          <p:nvPr/>
        </p:nvSpPr>
        <p:spPr>
          <a:xfrm>
            <a:off x="956816" y="3564880"/>
            <a:ext cx="2162026" cy="680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Topic modelling algorithms identify the latent topical themes present in a corpus of text data.</a:t>
            </a:r>
            <a:endParaRPr b="0" i="0" sz="1100" u="none" cap="none" strike="noStrike"/>
          </a:p>
        </p:txBody>
      </p:sp>
      <p:sp>
        <p:nvSpPr>
          <p:cNvPr id="578" name="Google Shape;578;p66"/>
          <p:cNvSpPr/>
          <p:nvPr/>
        </p:nvSpPr>
        <p:spPr>
          <a:xfrm>
            <a:off x="3260601" y="3258369"/>
            <a:ext cx="318939" cy="318939"/>
          </a:xfrm>
          <a:prstGeom prst="roundRect">
            <a:avLst>
              <a:gd fmla="val 18669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66"/>
          <p:cNvSpPr/>
          <p:nvPr/>
        </p:nvSpPr>
        <p:spPr>
          <a:xfrm>
            <a:off x="3364632" y="3311500"/>
            <a:ext cx="110803" cy="212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00"/>
              <a:buFont typeface="Raleway"/>
              <a:buNone/>
            </a:pPr>
            <a:r>
              <a:rPr b="0" i="0" lang="en" sz="17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b="0" i="0" sz="1700" u="none" cap="none" strike="noStrike"/>
          </a:p>
        </p:txBody>
      </p:sp>
      <p:sp>
        <p:nvSpPr>
          <p:cNvPr id="580" name="Google Shape;580;p66"/>
          <p:cNvSpPr/>
          <p:nvPr/>
        </p:nvSpPr>
        <p:spPr>
          <a:xfrm>
            <a:off x="3721299" y="3258369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Discovering Patterns</a:t>
            </a:r>
            <a:endParaRPr b="0" i="0" sz="1400" u="none" cap="none" strike="noStrike"/>
          </a:p>
        </p:txBody>
      </p:sp>
      <p:sp>
        <p:nvSpPr>
          <p:cNvPr id="581" name="Google Shape;581;p66"/>
          <p:cNvSpPr/>
          <p:nvPr/>
        </p:nvSpPr>
        <p:spPr>
          <a:xfrm>
            <a:off x="3721299" y="3564880"/>
            <a:ext cx="2162026" cy="9072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By analyzing word co-occurrences, topic modelling reveals the underlying structure and relationships within the data.</a:t>
            </a:r>
            <a:endParaRPr b="0" i="0" sz="1100" u="none" cap="none" strike="noStrike"/>
          </a:p>
        </p:txBody>
      </p:sp>
      <p:sp>
        <p:nvSpPr>
          <p:cNvPr id="582" name="Google Shape;582;p66"/>
          <p:cNvSpPr/>
          <p:nvPr/>
        </p:nvSpPr>
        <p:spPr>
          <a:xfrm>
            <a:off x="6025083" y="3258369"/>
            <a:ext cx="318939" cy="318939"/>
          </a:xfrm>
          <a:prstGeom prst="roundRect">
            <a:avLst>
              <a:gd fmla="val 18669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66"/>
          <p:cNvSpPr/>
          <p:nvPr/>
        </p:nvSpPr>
        <p:spPr>
          <a:xfrm>
            <a:off x="6127775" y="3311500"/>
            <a:ext cx="113556" cy="212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00"/>
              <a:buFont typeface="Raleway"/>
              <a:buNone/>
            </a:pPr>
            <a:r>
              <a:rPr b="0" i="0" lang="en" sz="17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b="0" i="0" sz="1700" u="none" cap="none" strike="noStrike"/>
          </a:p>
        </p:txBody>
      </p:sp>
      <p:sp>
        <p:nvSpPr>
          <p:cNvPr id="584" name="Google Shape;584;p66"/>
          <p:cNvSpPr/>
          <p:nvPr/>
        </p:nvSpPr>
        <p:spPr>
          <a:xfrm>
            <a:off x="6485781" y="3258369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Applications</a:t>
            </a:r>
            <a:endParaRPr b="0" i="0" sz="1400" u="none" cap="none" strike="noStrike"/>
          </a:p>
        </p:txBody>
      </p:sp>
      <p:sp>
        <p:nvSpPr>
          <p:cNvPr id="585" name="Google Shape;585;p66"/>
          <p:cNvSpPr/>
          <p:nvPr/>
        </p:nvSpPr>
        <p:spPr>
          <a:xfrm>
            <a:off x="6485781" y="3564880"/>
            <a:ext cx="2162026" cy="9072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Topic modelling has diverse applications, such as text summarization, recommendation systems, and market research.</a:t>
            </a:r>
            <a:endParaRPr b="0" i="0" sz="1100" u="none" cap="none" strike="noStrike"/>
          </a:p>
        </p:txBody>
      </p:sp>
      <p:pic>
        <p:nvPicPr>
          <p:cNvPr id="586" name="Google Shape;58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5950" y="4797025"/>
            <a:ext cx="1135000" cy="32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7"/>
          <p:cNvSpPr/>
          <p:nvPr/>
        </p:nvSpPr>
        <p:spPr>
          <a:xfrm>
            <a:off x="423794" y="950711"/>
            <a:ext cx="51840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Raleway"/>
              <a:buNone/>
            </a:pPr>
            <a:r>
              <a:rPr b="0" i="0" lang="en" sz="28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Latent Dirichlet Allocation (LDA)</a:t>
            </a:r>
            <a:endParaRPr b="0" i="0" sz="2800" u="none" cap="none" strike="noStrike"/>
          </a:p>
        </p:txBody>
      </p:sp>
      <p:sp>
        <p:nvSpPr>
          <p:cNvPr id="593" name="Google Shape;593;p67"/>
          <p:cNvSpPr/>
          <p:nvPr/>
        </p:nvSpPr>
        <p:spPr>
          <a:xfrm>
            <a:off x="496119" y="2158008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Overview</a:t>
            </a:r>
            <a:endParaRPr b="0" i="0" sz="1400" u="none" cap="none" strike="noStrike"/>
          </a:p>
        </p:txBody>
      </p:sp>
      <p:sp>
        <p:nvSpPr>
          <p:cNvPr id="594" name="Google Shape;594;p67"/>
          <p:cNvSpPr/>
          <p:nvPr/>
        </p:nvSpPr>
        <p:spPr>
          <a:xfrm>
            <a:off x="496119" y="2521223"/>
            <a:ext cx="2486323" cy="11340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LDA is a generative probabilistic model that represents documents as a mixture of topics, where each topic is characterized by a distribution over words.</a:t>
            </a:r>
            <a:endParaRPr b="0" i="0" sz="1100" u="none" cap="none" strike="noStrike"/>
          </a:p>
        </p:txBody>
      </p:sp>
      <p:sp>
        <p:nvSpPr>
          <p:cNvPr id="595" name="Google Shape;595;p67"/>
          <p:cNvSpPr/>
          <p:nvPr/>
        </p:nvSpPr>
        <p:spPr>
          <a:xfrm>
            <a:off x="3333080" y="2158008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Process</a:t>
            </a:r>
            <a:endParaRPr b="0" i="0" sz="1400" u="none" cap="none" strike="noStrike"/>
          </a:p>
        </p:txBody>
      </p:sp>
      <p:sp>
        <p:nvSpPr>
          <p:cNvPr id="596" name="Google Shape;596;p67"/>
          <p:cNvSpPr/>
          <p:nvPr/>
        </p:nvSpPr>
        <p:spPr>
          <a:xfrm>
            <a:off x="3333075" y="2521225"/>
            <a:ext cx="24864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LDA assumes that each document exhibits multiple topics, and each word in the document is assigned to one of these topics.</a:t>
            </a:r>
            <a:endParaRPr b="0" i="0" sz="1100" u="none" cap="none" strike="noStrike"/>
          </a:p>
        </p:txBody>
      </p:sp>
      <p:sp>
        <p:nvSpPr>
          <p:cNvPr id="597" name="Google Shape;597;p67"/>
          <p:cNvSpPr/>
          <p:nvPr/>
        </p:nvSpPr>
        <p:spPr>
          <a:xfrm>
            <a:off x="6170042" y="2158008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Output</a:t>
            </a:r>
            <a:endParaRPr b="0" i="0" sz="1400" u="none" cap="none" strike="noStrike"/>
          </a:p>
        </p:txBody>
      </p:sp>
      <p:sp>
        <p:nvSpPr>
          <p:cNvPr id="598" name="Google Shape;598;p67"/>
          <p:cNvSpPr/>
          <p:nvPr/>
        </p:nvSpPr>
        <p:spPr>
          <a:xfrm>
            <a:off x="6170042" y="2521223"/>
            <a:ext cx="2486323" cy="11340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LDA outputs the topic distributions for each document and the word distributions for each topic, providing insights into the thematic structure of the corpus.</a:t>
            </a:r>
            <a:endParaRPr b="0" i="0" sz="1100" u="none" cap="none" strike="noStrike"/>
          </a:p>
        </p:txBody>
      </p:sp>
      <p:pic>
        <p:nvPicPr>
          <p:cNvPr id="599" name="Google Shape;59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5950" y="4797025"/>
            <a:ext cx="1135000" cy="32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8"/>
          <p:cNvSpPr/>
          <p:nvPr/>
        </p:nvSpPr>
        <p:spPr>
          <a:xfrm>
            <a:off x="1075502" y="-11"/>
            <a:ext cx="71607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Raleway"/>
              <a:buNone/>
            </a:pPr>
            <a:r>
              <a:rPr b="0" i="0" lang="en" sz="28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Latent Dirichlet Allocation </a:t>
            </a:r>
            <a:r>
              <a:rPr lang="en" sz="2800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Output</a:t>
            </a:r>
            <a:endParaRPr b="0" i="0" sz="2800" u="none" cap="none" strike="noStrike"/>
          </a:p>
        </p:txBody>
      </p:sp>
      <p:pic>
        <p:nvPicPr>
          <p:cNvPr id="606" name="Google Shape;60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14750"/>
            <a:ext cx="8880426" cy="465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12" name="Google Shape;61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143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69"/>
          <p:cNvSpPr/>
          <p:nvPr/>
        </p:nvSpPr>
        <p:spPr>
          <a:xfrm>
            <a:off x="411719" y="1666779"/>
            <a:ext cx="35442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Raleway"/>
              <a:buNone/>
            </a:pPr>
            <a:r>
              <a:rPr b="0" i="0" lang="en" sz="28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Introducing BERTopic</a:t>
            </a:r>
            <a:endParaRPr b="0" i="0" sz="2800" u="none" cap="none" strike="noStrike"/>
          </a:p>
        </p:txBody>
      </p:sp>
      <p:sp>
        <p:nvSpPr>
          <p:cNvPr id="614" name="Google Shape;614;p69"/>
          <p:cNvSpPr/>
          <p:nvPr/>
        </p:nvSpPr>
        <p:spPr>
          <a:xfrm>
            <a:off x="230869" y="2638486"/>
            <a:ext cx="318900" cy="318900"/>
          </a:xfrm>
          <a:prstGeom prst="roundRect">
            <a:avLst>
              <a:gd fmla="val 18669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69"/>
          <p:cNvSpPr/>
          <p:nvPr/>
        </p:nvSpPr>
        <p:spPr>
          <a:xfrm>
            <a:off x="344796" y="2691618"/>
            <a:ext cx="909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00"/>
              <a:buFont typeface="Raleway"/>
              <a:buNone/>
            </a:pPr>
            <a:r>
              <a:rPr b="0" i="0" lang="en" sz="17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b="0" i="0" sz="1700" u="none" cap="none" strike="noStrike"/>
          </a:p>
        </p:txBody>
      </p:sp>
      <p:sp>
        <p:nvSpPr>
          <p:cNvPr id="616" name="Google Shape;616;p69"/>
          <p:cNvSpPr/>
          <p:nvPr/>
        </p:nvSpPr>
        <p:spPr>
          <a:xfrm>
            <a:off x="691576" y="2638475"/>
            <a:ext cx="21954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BERT-based Embeddings</a:t>
            </a:r>
            <a:endParaRPr b="0" i="0" sz="1400" u="none" cap="none" strike="noStrike"/>
          </a:p>
        </p:txBody>
      </p:sp>
      <p:sp>
        <p:nvSpPr>
          <p:cNvPr id="617" name="Google Shape;617;p69"/>
          <p:cNvSpPr/>
          <p:nvPr/>
        </p:nvSpPr>
        <p:spPr>
          <a:xfrm>
            <a:off x="691566" y="2944998"/>
            <a:ext cx="2162100" cy="9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BERTopic utilizes BERT, a powerful language model, to generate rich text embeddings that capture semantic relationships.</a:t>
            </a:r>
            <a:endParaRPr b="0" i="0" sz="1100" u="none" cap="none" strike="noStrike"/>
          </a:p>
        </p:txBody>
      </p:sp>
      <p:sp>
        <p:nvSpPr>
          <p:cNvPr id="618" name="Google Shape;618;p69"/>
          <p:cNvSpPr/>
          <p:nvPr/>
        </p:nvSpPr>
        <p:spPr>
          <a:xfrm>
            <a:off x="2995351" y="2638486"/>
            <a:ext cx="318900" cy="318900"/>
          </a:xfrm>
          <a:prstGeom prst="roundRect">
            <a:avLst>
              <a:gd fmla="val 18669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69"/>
          <p:cNvSpPr/>
          <p:nvPr/>
        </p:nvSpPr>
        <p:spPr>
          <a:xfrm>
            <a:off x="3099382" y="2691618"/>
            <a:ext cx="1107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00"/>
              <a:buFont typeface="Raleway"/>
              <a:buNone/>
            </a:pPr>
            <a:r>
              <a:rPr b="0" i="0" lang="en" sz="17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b="0" i="0" sz="1700" u="none" cap="none" strike="noStrike"/>
          </a:p>
        </p:txBody>
      </p:sp>
      <p:sp>
        <p:nvSpPr>
          <p:cNvPr id="620" name="Google Shape;620;p69"/>
          <p:cNvSpPr/>
          <p:nvPr/>
        </p:nvSpPr>
        <p:spPr>
          <a:xfrm>
            <a:off x="3456050" y="2638475"/>
            <a:ext cx="21954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Dynamic Topic Extraction</a:t>
            </a:r>
            <a:endParaRPr b="0" i="0" sz="1400" u="none" cap="none" strike="noStrike"/>
          </a:p>
        </p:txBody>
      </p:sp>
      <p:sp>
        <p:nvSpPr>
          <p:cNvPr id="621" name="Google Shape;621;p69"/>
          <p:cNvSpPr/>
          <p:nvPr/>
        </p:nvSpPr>
        <p:spPr>
          <a:xfrm>
            <a:off x="3456049" y="2944998"/>
            <a:ext cx="2162100" cy="9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The algorithm </a:t>
            </a:r>
            <a:r>
              <a:rPr b="1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dynamically identifies relevant topics based on the input data, without requiring a predefined number of topics.</a:t>
            </a:r>
            <a:endParaRPr b="1" i="0" sz="1100" u="none" cap="none" strike="noStrike"/>
          </a:p>
        </p:txBody>
      </p:sp>
      <p:sp>
        <p:nvSpPr>
          <p:cNvPr id="622" name="Google Shape;622;p69"/>
          <p:cNvSpPr/>
          <p:nvPr/>
        </p:nvSpPr>
        <p:spPr>
          <a:xfrm>
            <a:off x="5759833" y="2638486"/>
            <a:ext cx="318900" cy="318900"/>
          </a:xfrm>
          <a:prstGeom prst="roundRect">
            <a:avLst>
              <a:gd fmla="val 18669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69"/>
          <p:cNvSpPr/>
          <p:nvPr/>
        </p:nvSpPr>
        <p:spPr>
          <a:xfrm>
            <a:off x="5862525" y="2691618"/>
            <a:ext cx="1137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00"/>
              <a:buFont typeface="Raleway"/>
              <a:buNone/>
            </a:pPr>
            <a:r>
              <a:rPr b="0" i="0" lang="en" sz="17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b="0" i="0" sz="1700" u="none" cap="none" strike="noStrike"/>
          </a:p>
        </p:txBody>
      </p:sp>
      <p:sp>
        <p:nvSpPr>
          <p:cNvPr id="624" name="Google Shape;624;p69"/>
          <p:cNvSpPr/>
          <p:nvPr/>
        </p:nvSpPr>
        <p:spPr>
          <a:xfrm>
            <a:off x="6220525" y="2638475"/>
            <a:ext cx="21621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Improved Interpretability</a:t>
            </a:r>
            <a:endParaRPr b="0" i="0" sz="1400" u="none" cap="none" strike="noStrike"/>
          </a:p>
        </p:txBody>
      </p:sp>
      <p:sp>
        <p:nvSpPr>
          <p:cNvPr id="625" name="Google Shape;625;p69"/>
          <p:cNvSpPr/>
          <p:nvPr/>
        </p:nvSpPr>
        <p:spPr>
          <a:xfrm>
            <a:off x="6220531" y="2944998"/>
            <a:ext cx="21621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BERTopic provides more interpretable topics by considering </a:t>
            </a:r>
            <a:r>
              <a:rPr b="1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contextual information and semantic associations.</a:t>
            </a:r>
            <a:endParaRPr b="1" i="0" sz="1100" u="none" cap="none" strike="noStrike"/>
          </a:p>
        </p:txBody>
      </p:sp>
      <p:pic>
        <p:nvPicPr>
          <p:cNvPr id="626" name="Google Shape;62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5950" y="4797025"/>
            <a:ext cx="1135000" cy="32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1" name="Google Shape;18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43"/>
          <p:cNvSpPr/>
          <p:nvPr/>
        </p:nvSpPr>
        <p:spPr>
          <a:xfrm>
            <a:off x="3949749" y="540618"/>
            <a:ext cx="37197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900"/>
              <a:buFont typeface="Raleway"/>
              <a:buNone/>
            </a:pPr>
            <a:r>
              <a:rPr lang="en" sz="2900">
                <a:solidFill>
                  <a:srgbClr val="1B1B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Our Data</a:t>
            </a:r>
            <a:endParaRPr i="0" sz="290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3" name="Google Shape;183;p43"/>
          <p:cNvSpPr/>
          <p:nvPr/>
        </p:nvSpPr>
        <p:spPr>
          <a:xfrm>
            <a:off x="3949750" y="1228718"/>
            <a:ext cx="4673400" cy="1015500"/>
          </a:xfrm>
          <a:prstGeom prst="roundRect">
            <a:avLst>
              <a:gd fmla="val 7210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43"/>
          <p:cNvSpPr/>
          <p:nvPr/>
        </p:nvSpPr>
        <p:spPr>
          <a:xfrm>
            <a:off x="4103266" y="1382241"/>
            <a:ext cx="18597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1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Source</a:t>
            </a:r>
            <a:endParaRPr b="1" i="0" sz="1400" u="none" cap="none" strike="noStrike"/>
          </a:p>
        </p:txBody>
      </p:sp>
      <p:sp>
        <p:nvSpPr>
          <p:cNvPr id="185" name="Google Shape;185;p43"/>
          <p:cNvSpPr/>
          <p:nvPr/>
        </p:nvSpPr>
        <p:spPr>
          <a:xfrm>
            <a:off x="4103266" y="1703859"/>
            <a:ext cx="43665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200"/>
              <a:buFont typeface="Roboto"/>
              <a:buNone/>
            </a:pPr>
            <a:r>
              <a:rPr lang="en" sz="1200"/>
              <a:t>The dataset from </a:t>
            </a:r>
            <a:r>
              <a:rPr lang="en" sz="1200"/>
              <a:t>hugging face based on beauty products that</a:t>
            </a:r>
            <a:r>
              <a:rPr lang="en" sz="1200"/>
              <a:t> comprises customer feedback data, capturing detailed records </a:t>
            </a:r>
            <a:endParaRPr sz="1200">
              <a:solidFill>
                <a:srgbClr val="3C393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43"/>
          <p:cNvSpPr/>
          <p:nvPr/>
        </p:nvSpPr>
        <p:spPr>
          <a:xfrm>
            <a:off x="3949749" y="2434754"/>
            <a:ext cx="4673400" cy="1104900"/>
          </a:xfrm>
          <a:prstGeom prst="roundRect">
            <a:avLst>
              <a:gd fmla="val 5656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43"/>
          <p:cNvSpPr/>
          <p:nvPr/>
        </p:nvSpPr>
        <p:spPr>
          <a:xfrm>
            <a:off x="4103266" y="2540645"/>
            <a:ext cx="18597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1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Features</a:t>
            </a:r>
            <a:endParaRPr b="1" i="0" sz="1400" u="none" cap="none" strike="noStrike"/>
          </a:p>
        </p:txBody>
      </p:sp>
      <p:sp>
        <p:nvSpPr>
          <p:cNvPr id="188" name="Google Shape;188;p43"/>
          <p:cNvSpPr/>
          <p:nvPr/>
        </p:nvSpPr>
        <p:spPr>
          <a:xfrm>
            <a:off x="4103266" y="2909888"/>
            <a:ext cx="43665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200"/>
              <a:buFont typeface="Roboto"/>
              <a:buNone/>
            </a:pPr>
            <a:r>
              <a:rPr b="0" i="0" lang="en" sz="12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The dataset includes essential features like </a:t>
            </a:r>
            <a:r>
              <a:rPr lang="en" sz="12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'rating', 'title', 'text', ''user_</a:t>
            </a:r>
            <a:r>
              <a:rPr lang="en" sz="12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id</a:t>
            </a:r>
            <a:r>
              <a:rPr lang="en" sz="12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', 'timestamp', 'helpful_vote', 'verified_purchase'</a:t>
            </a:r>
            <a:endParaRPr sz="1200">
              <a:solidFill>
                <a:srgbClr val="3C393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200"/>
              <a:buFont typeface="Roboto"/>
              <a:buNone/>
            </a:pPr>
            <a:r>
              <a:t/>
            </a:r>
            <a:endParaRPr sz="1200">
              <a:solidFill>
                <a:srgbClr val="3C393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43"/>
          <p:cNvSpPr/>
          <p:nvPr/>
        </p:nvSpPr>
        <p:spPr>
          <a:xfrm>
            <a:off x="3949749" y="3640782"/>
            <a:ext cx="4673400" cy="1104900"/>
          </a:xfrm>
          <a:prstGeom prst="roundRect">
            <a:avLst>
              <a:gd fmla="val 5656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43"/>
          <p:cNvSpPr/>
          <p:nvPr/>
        </p:nvSpPr>
        <p:spPr>
          <a:xfrm>
            <a:off x="4103266" y="3746674"/>
            <a:ext cx="18597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1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Objective</a:t>
            </a:r>
            <a:endParaRPr b="1" i="0" sz="1400" u="none" cap="none" strike="noStrike"/>
          </a:p>
        </p:txBody>
      </p:sp>
      <p:sp>
        <p:nvSpPr>
          <p:cNvPr id="191" name="Google Shape;191;p43"/>
          <p:cNvSpPr/>
          <p:nvPr/>
        </p:nvSpPr>
        <p:spPr>
          <a:xfrm>
            <a:off x="4103276" y="4115924"/>
            <a:ext cx="46041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200"/>
              <a:buFont typeface="Roboto"/>
              <a:buNone/>
            </a:pPr>
            <a:r>
              <a:rPr b="0" i="0" lang="en" sz="12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Analyzing data helps us understand customer </a:t>
            </a:r>
            <a:r>
              <a:rPr lang="en" sz="12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satisfaction over products </a:t>
            </a:r>
            <a:r>
              <a:rPr b="0" i="0" lang="en" sz="12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12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respond</a:t>
            </a:r>
            <a:r>
              <a:rPr lang="en" sz="12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to issues faster</a:t>
            </a:r>
            <a:endParaRPr b="0" i="0" sz="1200" u="none" cap="none" strike="noStrike"/>
          </a:p>
        </p:txBody>
      </p:sp>
      <p:pic>
        <p:nvPicPr>
          <p:cNvPr id="192" name="Google Shape;19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0531" y="4846813"/>
            <a:ext cx="1345406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27219" y="4799188"/>
            <a:ext cx="916781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32" name="Google Shape;63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14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5950" y="4797025"/>
            <a:ext cx="1135000" cy="32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700" y="1041725"/>
            <a:ext cx="6875925" cy="408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1"/>
          <p:cNvSpPr/>
          <p:nvPr/>
        </p:nvSpPr>
        <p:spPr>
          <a:xfrm>
            <a:off x="337840" y="265435"/>
            <a:ext cx="3990752" cy="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900"/>
              <a:buFont typeface="Raleway"/>
              <a:buNone/>
            </a:pPr>
            <a:r>
              <a:rPr b="0" i="0" lang="en" sz="19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Visualizing Topics with Word Clouds</a:t>
            </a:r>
            <a:endParaRPr b="0" i="0" sz="1900" u="none" cap="none" strike="noStrike"/>
          </a:p>
        </p:txBody>
      </p:sp>
      <p:pic>
        <p:nvPicPr>
          <p:cNvPr id="641" name="Google Shape;64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5950" y="4797025"/>
            <a:ext cx="1135000" cy="32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900" y="967985"/>
            <a:ext cx="3981450" cy="382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8592" y="863750"/>
            <a:ext cx="4105275" cy="3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49" name="Google Shape;649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72"/>
          <p:cNvSpPr/>
          <p:nvPr/>
        </p:nvSpPr>
        <p:spPr>
          <a:xfrm>
            <a:off x="3925119" y="1370409"/>
            <a:ext cx="4722763" cy="1328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Raleway"/>
              <a:buNone/>
            </a:pPr>
            <a:r>
              <a:rPr i="0" lang="en" sz="2800" u="none" cap="none" strike="noStrike">
                <a:solidFill>
                  <a:srgbClr val="1B1B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Unmasking Customer Sentiment: Emotional Insights from Reviews</a:t>
            </a:r>
            <a:endParaRPr i="0" sz="280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651" name="Google Shape;651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6844" y="4360063"/>
            <a:ext cx="2274094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73"/>
          <p:cNvSpPr/>
          <p:nvPr/>
        </p:nvSpPr>
        <p:spPr>
          <a:xfrm>
            <a:off x="496119" y="861558"/>
            <a:ext cx="62970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Raleway"/>
              <a:buNone/>
            </a:pPr>
            <a:r>
              <a:rPr i="0" lang="en" sz="2800" u="none" cap="none" strike="noStrike">
                <a:solidFill>
                  <a:srgbClr val="1B1B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The Goal: Delving Deeper than Ratings</a:t>
            </a:r>
            <a:endParaRPr i="0" sz="280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58" name="Google Shape;658;p73"/>
          <p:cNvSpPr/>
          <p:nvPr/>
        </p:nvSpPr>
        <p:spPr>
          <a:xfrm>
            <a:off x="496119" y="2350304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Beyond the Stars</a:t>
            </a:r>
            <a:endParaRPr b="0" i="0" sz="1400" u="none" cap="none" strike="noStrike"/>
          </a:p>
        </p:txBody>
      </p:sp>
      <p:sp>
        <p:nvSpPr>
          <p:cNvPr id="659" name="Google Shape;659;p73"/>
          <p:cNvSpPr/>
          <p:nvPr/>
        </p:nvSpPr>
        <p:spPr>
          <a:xfrm>
            <a:off x="496119" y="2861444"/>
            <a:ext cx="3902943" cy="453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While ratings are helpful, they only offer a superficial view. We want to </a:t>
            </a:r>
            <a:r>
              <a:rPr b="1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capture the "why" behind the rating</a:t>
            </a: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100" u="none" cap="none" strike="noStrike"/>
          </a:p>
        </p:txBody>
      </p:sp>
      <p:sp>
        <p:nvSpPr>
          <p:cNvPr id="660" name="Google Shape;660;p73"/>
          <p:cNvSpPr/>
          <p:nvPr/>
        </p:nvSpPr>
        <p:spPr>
          <a:xfrm>
            <a:off x="4749700" y="2276825"/>
            <a:ext cx="22095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Unveiling True Sentiment</a:t>
            </a:r>
            <a:endParaRPr b="0" i="0" sz="1400" u="none" cap="none" strike="noStrike"/>
          </a:p>
        </p:txBody>
      </p:sp>
      <p:sp>
        <p:nvSpPr>
          <p:cNvPr id="661" name="Google Shape;661;p73"/>
          <p:cNvSpPr/>
          <p:nvPr/>
        </p:nvSpPr>
        <p:spPr>
          <a:xfrm>
            <a:off x="4749701" y="2861444"/>
            <a:ext cx="3902943" cy="453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b="1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analyzing emotions like joy, anger, or sadness,</a:t>
            </a: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we gain a richer understanding of the customer experience.</a:t>
            </a:r>
            <a:endParaRPr b="0" i="0" sz="1100" u="none" cap="none" strike="noStrike"/>
          </a:p>
        </p:txBody>
      </p:sp>
      <p:pic>
        <p:nvPicPr>
          <p:cNvPr id="662" name="Google Shape;66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6844" y="4360063"/>
            <a:ext cx="2274094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68" name="Google Shape;668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1772022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74"/>
          <p:cNvSpPr/>
          <p:nvPr/>
        </p:nvSpPr>
        <p:spPr>
          <a:xfrm>
            <a:off x="496125" y="2128775"/>
            <a:ext cx="78135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Raleway"/>
              <a:buNone/>
            </a:pPr>
            <a:r>
              <a:rPr i="0" lang="en" sz="2800" u="none" cap="none" strike="noStrike">
                <a:solidFill>
                  <a:srgbClr val="1B1B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Leveraging the Power of AI: Our Model</a:t>
            </a:r>
            <a:endParaRPr i="0" sz="280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70" name="Google Shape;670;p74"/>
          <p:cNvSpPr/>
          <p:nvPr/>
        </p:nvSpPr>
        <p:spPr>
          <a:xfrm>
            <a:off x="496119" y="3374454"/>
            <a:ext cx="318939" cy="318939"/>
          </a:xfrm>
          <a:prstGeom prst="roundRect">
            <a:avLst>
              <a:gd fmla="val 18669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74"/>
          <p:cNvSpPr/>
          <p:nvPr/>
        </p:nvSpPr>
        <p:spPr>
          <a:xfrm>
            <a:off x="610046" y="3427586"/>
            <a:ext cx="91008" cy="212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00"/>
              <a:buFont typeface="Raleway"/>
              <a:buNone/>
            </a:pPr>
            <a:r>
              <a:rPr b="0" i="0" lang="en" sz="17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b="0" i="0" sz="1700" u="none" cap="none" strike="noStrike"/>
          </a:p>
        </p:txBody>
      </p:sp>
      <p:sp>
        <p:nvSpPr>
          <p:cNvPr id="672" name="Google Shape;672;p74"/>
          <p:cNvSpPr/>
          <p:nvPr/>
        </p:nvSpPr>
        <p:spPr>
          <a:xfrm>
            <a:off x="956816" y="3374454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 Deep Learning</a:t>
            </a:r>
            <a:endParaRPr b="0" i="0" sz="1400" u="none" cap="none" strike="noStrike"/>
          </a:p>
        </p:txBody>
      </p:sp>
      <p:sp>
        <p:nvSpPr>
          <p:cNvPr id="673" name="Google Shape;673;p74"/>
          <p:cNvSpPr/>
          <p:nvPr/>
        </p:nvSpPr>
        <p:spPr>
          <a:xfrm>
            <a:off x="956816" y="3680966"/>
            <a:ext cx="3544342" cy="453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We've chosen a </a:t>
            </a:r>
            <a:r>
              <a:rPr b="1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pre-trained model</a:t>
            </a: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specifically designed for emotion recognition in English text.</a:t>
            </a:r>
            <a:endParaRPr b="0" i="0" sz="1100" u="none" cap="none" strike="noStrike"/>
          </a:p>
        </p:txBody>
      </p:sp>
      <p:sp>
        <p:nvSpPr>
          <p:cNvPr id="674" name="Google Shape;674;p74"/>
          <p:cNvSpPr/>
          <p:nvPr/>
        </p:nvSpPr>
        <p:spPr>
          <a:xfrm>
            <a:off x="4642917" y="3374454"/>
            <a:ext cx="318939" cy="318939"/>
          </a:xfrm>
          <a:prstGeom prst="roundRect">
            <a:avLst>
              <a:gd fmla="val 18669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74"/>
          <p:cNvSpPr/>
          <p:nvPr/>
        </p:nvSpPr>
        <p:spPr>
          <a:xfrm>
            <a:off x="4746948" y="3427586"/>
            <a:ext cx="110803" cy="212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00"/>
              <a:buFont typeface="Raleway"/>
              <a:buNone/>
            </a:pPr>
            <a:r>
              <a:rPr b="0" i="0" lang="en" sz="17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b="0" i="0" sz="1700" u="none" cap="none" strike="noStrike"/>
          </a:p>
        </p:txBody>
      </p:sp>
      <p:sp>
        <p:nvSpPr>
          <p:cNvPr id="676" name="Google Shape;676;p74"/>
          <p:cNvSpPr/>
          <p:nvPr/>
        </p:nvSpPr>
        <p:spPr>
          <a:xfrm>
            <a:off x="5103614" y="3374454"/>
            <a:ext cx="3544342" cy="4429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lang="en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j</a:t>
            </a:r>
            <a:r>
              <a:rPr b="0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-hartmann/emotion-english-distilroberta-base</a:t>
            </a:r>
            <a:endParaRPr b="0" i="0" sz="1400" u="none" cap="none" strike="noStrike"/>
          </a:p>
        </p:txBody>
      </p:sp>
      <p:sp>
        <p:nvSpPr>
          <p:cNvPr id="677" name="Google Shape;677;p74"/>
          <p:cNvSpPr/>
          <p:nvPr/>
        </p:nvSpPr>
        <p:spPr>
          <a:xfrm>
            <a:off x="5103614" y="3902423"/>
            <a:ext cx="3544342" cy="453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This model uses a deep learning architecture called </a:t>
            </a:r>
            <a:r>
              <a:rPr b="1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RoBERTa</a:t>
            </a: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fine-tuned for emotional analysis</a:t>
            </a: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100" u="none" cap="none" strike="noStrike"/>
          </a:p>
        </p:txBody>
      </p:sp>
      <p:pic>
        <p:nvPicPr>
          <p:cNvPr id="678" name="Google Shape;67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8922" y="4528306"/>
            <a:ext cx="1772025" cy="593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75"/>
          <p:cNvSpPr/>
          <p:nvPr/>
        </p:nvSpPr>
        <p:spPr>
          <a:xfrm>
            <a:off x="496119" y="579604"/>
            <a:ext cx="47229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Raleway"/>
              <a:buNone/>
            </a:pPr>
            <a:r>
              <a:rPr i="0" lang="en" sz="2800" u="none" cap="none" strike="noStrike">
                <a:solidFill>
                  <a:srgbClr val="1B1B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Bridging the Gap: Aligning Emotions with Ratings</a:t>
            </a:r>
            <a:endParaRPr i="0" sz="280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85" name="Google Shape;685;p75"/>
          <p:cNvSpPr/>
          <p:nvPr/>
        </p:nvSpPr>
        <p:spPr>
          <a:xfrm>
            <a:off x="496125" y="2256899"/>
            <a:ext cx="2290500" cy="2205300"/>
          </a:xfrm>
          <a:prstGeom prst="roundRect">
            <a:avLst>
              <a:gd fmla="val 3445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75"/>
          <p:cNvSpPr/>
          <p:nvPr/>
        </p:nvSpPr>
        <p:spPr>
          <a:xfrm>
            <a:off x="642640" y="2403426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0" i="0" lang="en" sz="1500" u="sng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Model Calibration</a:t>
            </a:r>
            <a:endParaRPr b="0" i="0" sz="1500" u="sng" cap="none" strike="noStrike"/>
          </a:p>
        </p:txBody>
      </p:sp>
      <p:sp>
        <p:nvSpPr>
          <p:cNvPr id="687" name="Google Shape;687;p75"/>
          <p:cNvSpPr/>
          <p:nvPr/>
        </p:nvSpPr>
        <p:spPr>
          <a:xfrm>
            <a:off x="642640" y="2709937"/>
            <a:ext cx="1997497" cy="9072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3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We've developed a logic to </a:t>
            </a:r>
            <a:r>
              <a:rPr b="1" i="0" lang="en" sz="13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b="1" i="0" lang="en" sz="13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ridge the gap between model-predicted emotions and the rating score.</a:t>
            </a:r>
            <a:endParaRPr b="1" i="0" sz="1300" u="none" cap="none" strike="noStrike"/>
          </a:p>
        </p:txBody>
      </p:sp>
      <p:sp>
        <p:nvSpPr>
          <p:cNvPr id="688" name="Google Shape;688;p75"/>
          <p:cNvSpPr/>
          <p:nvPr/>
        </p:nvSpPr>
        <p:spPr>
          <a:xfrm>
            <a:off x="2928425" y="2256899"/>
            <a:ext cx="2290500" cy="2205300"/>
          </a:xfrm>
          <a:prstGeom prst="roundRect">
            <a:avLst>
              <a:gd fmla="val 3445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75"/>
          <p:cNvSpPr/>
          <p:nvPr/>
        </p:nvSpPr>
        <p:spPr>
          <a:xfrm>
            <a:off x="3074938" y="2403426"/>
            <a:ext cx="1997497" cy="4429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0" i="0" lang="en" sz="1400" u="sng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Threshold-Based Adjustments</a:t>
            </a:r>
            <a:endParaRPr b="0" i="0" sz="1400" u="sng" cap="none" strike="noStrike"/>
          </a:p>
        </p:txBody>
      </p:sp>
      <p:sp>
        <p:nvSpPr>
          <p:cNvPr id="690" name="Google Shape;690;p75"/>
          <p:cNvSpPr/>
          <p:nvPr/>
        </p:nvSpPr>
        <p:spPr>
          <a:xfrm>
            <a:off x="3074938" y="2931393"/>
            <a:ext cx="1997497" cy="9072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3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For example, reviews with </a:t>
            </a:r>
            <a:r>
              <a:rPr b="1" i="0" lang="en" sz="13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ratings </a:t>
            </a:r>
            <a:r>
              <a:rPr b="1" i="0" lang="en" sz="13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≤ </a:t>
            </a:r>
            <a:r>
              <a:rPr b="1" lang="en" sz="13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0" i="0" lang="en" sz="13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are likely to express </a:t>
            </a:r>
            <a:r>
              <a:rPr b="1" i="0" lang="en" sz="13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anger or sadness,</a:t>
            </a:r>
            <a:r>
              <a:rPr b="0" i="0" lang="en" sz="13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while ratings </a:t>
            </a:r>
            <a:r>
              <a:rPr b="1" i="0" lang="en" sz="13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≥ 4 suggest joy</a:t>
            </a:r>
            <a:r>
              <a:rPr b="1" lang="en" sz="13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or excitement</a:t>
            </a:r>
            <a:endParaRPr b="1" i="0" sz="1300" u="none" cap="none" strike="noStrike"/>
          </a:p>
        </p:txBody>
      </p:sp>
      <p:pic>
        <p:nvPicPr>
          <p:cNvPr id="691" name="Google Shape;691;p75"/>
          <p:cNvPicPr preferRelativeResize="0"/>
          <p:nvPr/>
        </p:nvPicPr>
        <p:blipFill rotWithShape="1">
          <a:blip r:embed="rId3">
            <a:alphaModFix/>
          </a:blip>
          <a:srcRect b="2320" l="24042" r="19966" t="-2320"/>
          <a:stretch/>
        </p:blipFill>
        <p:spPr>
          <a:xfrm>
            <a:off x="5360725" y="0"/>
            <a:ext cx="42089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97" name="Google Shape;697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76"/>
          <p:cNvSpPr/>
          <p:nvPr/>
        </p:nvSpPr>
        <p:spPr>
          <a:xfrm>
            <a:off x="496119" y="1284536"/>
            <a:ext cx="47229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Raleway"/>
              <a:buNone/>
            </a:pPr>
            <a:r>
              <a:rPr i="0" lang="en" sz="2800" u="none" cap="none" strike="noStrike">
                <a:solidFill>
                  <a:srgbClr val="1B1B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Performance Metrics: Accuracy:</a:t>
            </a:r>
            <a:r>
              <a:rPr b="0" i="0" lang="en" sz="28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2800" u="none" cap="none" strike="noStrike"/>
          </a:p>
        </p:txBody>
      </p:sp>
      <p:sp>
        <p:nvSpPr>
          <p:cNvPr id="699" name="Google Shape;699;p76"/>
          <p:cNvSpPr/>
          <p:nvPr/>
        </p:nvSpPr>
        <p:spPr>
          <a:xfrm>
            <a:off x="496119" y="2453953"/>
            <a:ext cx="47229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3700"/>
              <a:buFont typeface="Raleway"/>
              <a:buNone/>
            </a:pPr>
            <a:r>
              <a:rPr b="0" i="0" lang="en" sz="37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0.95</a:t>
            </a:r>
            <a:endParaRPr b="0" i="0" sz="3700" u="none" cap="none" strike="noStrike"/>
          </a:p>
        </p:txBody>
      </p:sp>
      <p:sp>
        <p:nvSpPr>
          <p:cNvPr id="700" name="Google Shape;700;p76"/>
          <p:cNvSpPr/>
          <p:nvPr/>
        </p:nvSpPr>
        <p:spPr>
          <a:xfrm>
            <a:off x="1971452" y="3098825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Accuracy</a:t>
            </a:r>
            <a:endParaRPr b="0" i="0" sz="1400" u="none" cap="none" strike="noStrike"/>
          </a:p>
        </p:txBody>
      </p:sp>
      <p:sp>
        <p:nvSpPr>
          <p:cNvPr id="701" name="Google Shape;701;p76"/>
          <p:cNvSpPr/>
          <p:nvPr/>
        </p:nvSpPr>
        <p:spPr>
          <a:xfrm>
            <a:off x="496119" y="3405336"/>
            <a:ext cx="47229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Accuracy represents the percentage of correctly classified instances, indicating the model's overall performance.</a:t>
            </a:r>
            <a:endParaRPr b="0" i="0" sz="1100" u="none" cap="none" strike="noStrike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07" name="Google Shape;707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1772022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77"/>
          <p:cNvSpPr/>
          <p:nvPr/>
        </p:nvSpPr>
        <p:spPr>
          <a:xfrm>
            <a:off x="496119" y="2505447"/>
            <a:ext cx="62295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Raleway"/>
              <a:buNone/>
            </a:pPr>
            <a:r>
              <a:rPr i="0" lang="en" sz="2800" u="none" cap="none" strike="noStrike">
                <a:solidFill>
                  <a:srgbClr val="1B1B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Performance Metrics: F1 Score: </a:t>
            </a:r>
            <a:endParaRPr i="0" sz="280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09" name="Google Shape;709;p77"/>
          <p:cNvSpPr/>
          <p:nvPr/>
        </p:nvSpPr>
        <p:spPr>
          <a:xfrm>
            <a:off x="496119" y="3231877"/>
            <a:ext cx="81519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3700"/>
              <a:buFont typeface="Raleway"/>
              <a:buNone/>
            </a:pPr>
            <a:r>
              <a:rPr b="0" i="0" lang="en" sz="37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0.92</a:t>
            </a:r>
            <a:endParaRPr b="0" i="0" sz="3700" u="none" cap="none" strike="noStrike"/>
          </a:p>
        </p:txBody>
      </p:sp>
      <p:sp>
        <p:nvSpPr>
          <p:cNvPr id="710" name="Google Shape;710;p77"/>
          <p:cNvSpPr/>
          <p:nvPr/>
        </p:nvSpPr>
        <p:spPr>
          <a:xfrm>
            <a:off x="496119" y="4183261"/>
            <a:ext cx="815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The F1 score measures the model's ability to balance precision and recall, providing a comprehensive evaluation of its accuracy.</a:t>
            </a:r>
            <a:endParaRPr b="0" i="0" sz="1100" u="none" cap="none" strike="noStrike"/>
          </a:p>
        </p:txBody>
      </p:sp>
      <p:pic>
        <p:nvPicPr>
          <p:cNvPr id="711" name="Google Shape;711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4925" y="4654295"/>
            <a:ext cx="1396020" cy="46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17" name="Google Shape;717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78"/>
          <p:cNvSpPr/>
          <p:nvPr/>
        </p:nvSpPr>
        <p:spPr>
          <a:xfrm>
            <a:off x="2853675" y="79450"/>
            <a:ext cx="59400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Raleway"/>
              <a:buNone/>
            </a:pPr>
            <a:r>
              <a:rPr b="0" i="0" lang="en" sz="25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Key</a:t>
            </a:r>
            <a:r>
              <a:rPr lang="en" sz="2500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 Applications of Sentiment and Emotion Detection</a:t>
            </a:r>
            <a:endParaRPr b="0" i="0" sz="2500" u="none" cap="none" strike="noStrike"/>
          </a:p>
        </p:txBody>
      </p:sp>
      <p:sp>
        <p:nvSpPr>
          <p:cNvPr id="719" name="Google Shape;719;p78"/>
          <p:cNvSpPr/>
          <p:nvPr/>
        </p:nvSpPr>
        <p:spPr>
          <a:xfrm>
            <a:off x="3925119" y="1061219"/>
            <a:ext cx="4722763" cy="3676650"/>
          </a:xfrm>
          <a:prstGeom prst="roundRect">
            <a:avLst>
              <a:gd fmla="val 1619" name="adj"/>
            </a:avLst>
          </a:prstGeom>
          <a:noFill/>
          <a:ln cap="flat" cmpd="sng" w="9525">
            <a:solidFill>
              <a:srgbClr val="000000">
                <a:alpha val="784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78"/>
          <p:cNvSpPr/>
          <p:nvPr/>
        </p:nvSpPr>
        <p:spPr>
          <a:xfrm>
            <a:off x="3929881" y="1065981"/>
            <a:ext cx="4713238" cy="860078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78"/>
          <p:cNvSpPr/>
          <p:nvPr/>
        </p:nvSpPr>
        <p:spPr>
          <a:xfrm>
            <a:off x="4071640" y="1155799"/>
            <a:ext cx="2070720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Enhance Product Design</a:t>
            </a:r>
            <a:endParaRPr b="0" i="0" sz="1100" u="none" cap="none" strike="noStrike"/>
          </a:p>
        </p:txBody>
      </p:sp>
      <p:sp>
        <p:nvSpPr>
          <p:cNvPr id="722" name="Google Shape;722;p78"/>
          <p:cNvSpPr/>
          <p:nvPr/>
        </p:nvSpPr>
        <p:spPr>
          <a:xfrm>
            <a:off x="6430651" y="1155775"/>
            <a:ext cx="22173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Leverage emotion and sentiment data to improve product functionality and user experience.</a:t>
            </a:r>
            <a:endParaRPr b="0" i="0" sz="1100" u="none" cap="none" strike="noStrike"/>
          </a:p>
        </p:txBody>
      </p:sp>
      <p:sp>
        <p:nvSpPr>
          <p:cNvPr id="723" name="Google Shape;723;p78"/>
          <p:cNvSpPr/>
          <p:nvPr/>
        </p:nvSpPr>
        <p:spPr>
          <a:xfrm>
            <a:off x="3929881" y="1926059"/>
            <a:ext cx="4713238" cy="860078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78"/>
          <p:cNvSpPr/>
          <p:nvPr/>
        </p:nvSpPr>
        <p:spPr>
          <a:xfrm>
            <a:off x="4071640" y="2015877"/>
            <a:ext cx="2070720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Personalize Interactions</a:t>
            </a:r>
            <a:endParaRPr b="0" i="0" sz="1100" u="none" cap="none" strike="noStrike"/>
          </a:p>
        </p:txBody>
      </p:sp>
      <p:sp>
        <p:nvSpPr>
          <p:cNvPr id="725" name="Google Shape;725;p78"/>
          <p:cNvSpPr/>
          <p:nvPr/>
        </p:nvSpPr>
        <p:spPr>
          <a:xfrm>
            <a:off x="6430640" y="2015877"/>
            <a:ext cx="2070720" cy="6804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Tailor experiences to individual user preferences and emotional needs.</a:t>
            </a:r>
            <a:endParaRPr b="0" i="0" sz="1100" u="none" cap="none" strike="noStrike"/>
          </a:p>
        </p:txBody>
      </p:sp>
      <p:sp>
        <p:nvSpPr>
          <p:cNvPr id="726" name="Google Shape;726;p78"/>
          <p:cNvSpPr/>
          <p:nvPr/>
        </p:nvSpPr>
        <p:spPr>
          <a:xfrm>
            <a:off x="3929881" y="2786137"/>
            <a:ext cx="4713238" cy="1086892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78"/>
          <p:cNvSpPr/>
          <p:nvPr/>
        </p:nvSpPr>
        <p:spPr>
          <a:xfrm>
            <a:off x="4071640" y="2875955"/>
            <a:ext cx="2070720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Improve Customer Engagement</a:t>
            </a:r>
            <a:endParaRPr b="0" i="0" sz="1100" u="none" cap="none" strike="noStrike"/>
          </a:p>
        </p:txBody>
      </p:sp>
      <p:sp>
        <p:nvSpPr>
          <p:cNvPr id="728" name="Google Shape;728;p78"/>
          <p:cNvSpPr/>
          <p:nvPr/>
        </p:nvSpPr>
        <p:spPr>
          <a:xfrm>
            <a:off x="6430650" y="2875950"/>
            <a:ext cx="2169000" cy="9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Utilize </a:t>
            </a:r>
            <a:r>
              <a:rPr lang="en" sz="11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sentiment and </a:t>
            </a:r>
            <a:r>
              <a:rPr lang="en" sz="11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emotion</a:t>
            </a:r>
            <a:r>
              <a:rPr lang="en" sz="11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driven marketing and </a:t>
            </a:r>
            <a:r>
              <a:rPr lang="en" sz="11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product s</a:t>
            </a: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trategies to build stronger brand</a:t>
            </a:r>
            <a:r>
              <a:rPr lang="en" sz="11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value</a:t>
            </a:r>
            <a:endParaRPr b="0" i="0" sz="1100" u="none" cap="none" strike="noStrike"/>
          </a:p>
        </p:txBody>
      </p:sp>
      <p:sp>
        <p:nvSpPr>
          <p:cNvPr id="729" name="Google Shape;729;p78"/>
          <p:cNvSpPr/>
          <p:nvPr/>
        </p:nvSpPr>
        <p:spPr>
          <a:xfrm>
            <a:off x="3929881" y="3873029"/>
            <a:ext cx="4713238" cy="860078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78"/>
          <p:cNvSpPr/>
          <p:nvPr/>
        </p:nvSpPr>
        <p:spPr>
          <a:xfrm>
            <a:off x="4071640" y="3962846"/>
            <a:ext cx="2070720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Optimize Support Solutions</a:t>
            </a:r>
            <a:endParaRPr b="0" i="0" sz="1100" u="none" cap="none" strike="noStrike"/>
          </a:p>
        </p:txBody>
      </p:sp>
      <p:sp>
        <p:nvSpPr>
          <p:cNvPr id="731" name="Google Shape;731;p78"/>
          <p:cNvSpPr/>
          <p:nvPr/>
        </p:nvSpPr>
        <p:spPr>
          <a:xfrm>
            <a:off x="6430640" y="3962846"/>
            <a:ext cx="2070720" cy="6804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Implement intelligent systems to provide empathetic and responsive customer support.</a:t>
            </a:r>
            <a:endParaRPr b="0" i="0" sz="1100" u="none" cap="none" strike="noStrike"/>
          </a:p>
        </p:txBody>
      </p:sp>
      <p:pic>
        <p:nvPicPr>
          <p:cNvPr id="732" name="Google Shape;732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0100" y="4822974"/>
            <a:ext cx="1840850" cy="2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38" name="Google Shape;738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79"/>
          <p:cNvSpPr/>
          <p:nvPr/>
        </p:nvSpPr>
        <p:spPr>
          <a:xfrm>
            <a:off x="3925119" y="1960364"/>
            <a:ext cx="4722763" cy="12227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3800"/>
              <a:buFont typeface="Raleway"/>
              <a:buNone/>
            </a:pPr>
            <a:r>
              <a:rPr b="0" i="0" lang="en" sz="38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The Future of Customer Insights</a:t>
            </a:r>
            <a:endParaRPr b="0" i="0" sz="3800" u="none" cap="none" strike="noStrike"/>
          </a:p>
        </p:txBody>
      </p:sp>
      <p:pic>
        <p:nvPicPr>
          <p:cNvPr id="740" name="Google Shape;740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0098" y="4505245"/>
            <a:ext cx="1840850" cy="616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4"/>
          <p:cNvSpPr/>
          <p:nvPr/>
        </p:nvSpPr>
        <p:spPr>
          <a:xfrm>
            <a:off x="472825" y="325875"/>
            <a:ext cx="34998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05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700"/>
              <a:buFont typeface="Raleway"/>
              <a:buNone/>
            </a:pPr>
            <a:r>
              <a:rPr i="0" lang="en" sz="2800" u="none" cap="none" strike="noStrike">
                <a:solidFill>
                  <a:srgbClr val="1B1B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Project Workflow</a:t>
            </a:r>
            <a:endParaRPr i="0" sz="280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0" name="Google Shape;200;p44"/>
          <p:cNvSpPr/>
          <p:nvPr/>
        </p:nvSpPr>
        <p:spPr>
          <a:xfrm>
            <a:off x="4577437" y="1063825"/>
            <a:ext cx="19800" cy="4025700"/>
          </a:xfrm>
          <a:prstGeom prst="roundRect">
            <a:avLst>
              <a:gd fmla="val 297867" name="adj"/>
            </a:avLst>
          </a:prstGeom>
          <a:solidFill>
            <a:srgbClr val="C7C7D0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44"/>
          <p:cNvSpPr/>
          <p:nvPr/>
        </p:nvSpPr>
        <p:spPr>
          <a:xfrm>
            <a:off x="3966233" y="1358206"/>
            <a:ext cx="472800" cy="19200"/>
          </a:xfrm>
          <a:prstGeom prst="roundRect">
            <a:avLst>
              <a:gd fmla="val 297867" name="adj"/>
            </a:avLst>
          </a:prstGeom>
          <a:solidFill>
            <a:srgbClr val="C7C7D0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44"/>
          <p:cNvSpPr/>
          <p:nvPr/>
        </p:nvSpPr>
        <p:spPr>
          <a:xfrm>
            <a:off x="4420009" y="1215777"/>
            <a:ext cx="303900" cy="303900"/>
          </a:xfrm>
          <a:prstGeom prst="roundRect">
            <a:avLst>
              <a:gd fmla="val 18667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44"/>
          <p:cNvSpPr/>
          <p:nvPr/>
        </p:nvSpPr>
        <p:spPr>
          <a:xfrm>
            <a:off x="4528579" y="1266453"/>
            <a:ext cx="867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600"/>
              <a:buFont typeface="Raleway"/>
              <a:buNone/>
            </a:pPr>
            <a:r>
              <a:rPr b="0" i="0" lang="en" sz="16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b="0" i="0" sz="1600" u="none" cap="none" strike="noStrike"/>
          </a:p>
        </p:txBody>
      </p:sp>
      <p:sp>
        <p:nvSpPr>
          <p:cNvPr id="204" name="Google Shape;204;p44"/>
          <p:cNvSpPr/>
          <p:nvPr/>
        </p:nvSpPr>
        <p:spPr>
          <a:xfrm>
            <a:off x="1082102" y="1198875"/>
            <a:ext cx="27468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300"/>
              <a:buFont typeface="Raleway"/>
              <a:buNone/>
            </a:pPr>
            <a:r>
              <a:rPr b="1" i="0" lang="en" sz="1300" u="sng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Data Exploration &amp; Cleaning</a:t>
            </a:r>
            <a:endParaRPr b="1" i="0" sz="1300" u="sng" cap="none" strike="noStrike"/>
          </a:p>
        </p:txBody>
      </p:sp>
      <p:sp>
        <p:nvSpPr>
          <p:cNvPr id="205" name="Google Shape;205;p44"/>
          <p:cNvSpPr/>
          <p:nvPr/>
        </p:nvSpPr>
        <p:spPr>
          <a:xfrm>
            <a:off x="472827" y="1490960"/>
            <a:ext cx="33561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3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Initial steps involve understanding the data, identifying missing values, and handling outliers.</a:t>
            </a:r>
            <a:endParaRPr b="0" i="0" sz="1300" u="none" cap="none" strike="noStrike"/>
          </a:p>
        </p:txBody>
      </p:sp>
      <p:sp>
        <p:nvSpPr>
          <p:cNvPr id="206" name="Google Shape;206;p44"/>
          <p:cNvSpPr/>
          <p:nvPr/>
        </p:nvSpPr>
        <p:spPr>
          <a:xfrm>
            <a:off x="4704941" y="2033662"/>
            <a:ext cx="472800" cy="19200"/>
          </a:xfrm>
          <a:prstGeom prst="roundRect">
            <a:avLst>
              <a:gd fmla="val 297867" name="adj"/>
            </a:avLst>
          </a:prstGeom>
          <a:solidFill>
            <a:srgbClr val="C7C7D0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44"/>
          <p:cNvSpPr/>
          <p:nvPr/>
        </p:nvSpPr>
        <p:spPr>
          <a:xfrm>
            <a:off x="4420009" y="1891233"/>
            <a:ext cx="303900" cy="303900"/>
          </a:xfrm>
          <a:prstGeom prst="roundRect">
            <a:avLst>
              <a:gd fmla="val 18667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44"/>
          <p:cNvSpPr/>
          <p:nvPr/>
        </p:nvSpPr>
        <p:spPr>
          <a:xfrm>
            <a:off x="4519203" y="1941909"/>
            <a:ext cx="105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600"/>
              <a:buFont typeface="Raleway"/>
              <a:buNone/>
            </a:pPr>
            <a:r>
              <a:rPr b="0" i="0" lang="en" sz="16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b="0" i="0" sz="1600" u="none" cap="none" strike="noStrike"/>
          </a:p>
        </p:txBody>
      </p:sp>
      <p:sp>
        <p:nvSpPr>
          <p:cNvPr id="209" name="Google Shape;209;p44"/>
          <p:cNvSpPr/>
          <p:nvPr/>
        </p:nvSpPr>
        <p:spPr>
          <a:xfrm>
            <a:off x="5285475" y="1891225"/>
            <a:ext cx="35961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300"/>
              <a:buFont typeface="Raleway"/>
              <a:buNone/>
            </a:pPr>
            <a:r>
              <a:rPr b="1" lang="en" sz="1300" u="sng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Sentiment Analysis and Trend Analysis</a:t>
            </a:r>
            <a:endParaRPr b="1" i="0" sz="1300" u="sng" cap="none" strike="noStrike"/>
          </a:p>
        </p:txBody>
      </p:sp>
      <p:sp>
        <p:nvSpPr>
          <p:cNvPr id="210" name="Google Shape;210;p44"/>
          <p:cNvSpPr/>
          <p:nvPr/>
        </p:nvSpPr>
        <p:spPr>
          <a:xfrm>
            <a:off x="5315025" y="2166425"/>
            <a:ext cx="34998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lang="en" sz="13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Classify customer feedback as positive, negative, or neutral and Track sentiment over time to identify trends.</a:t>
            </a:r>
            <a:endParaRPr b="0" i="0" sz="1300" u="none" cap="none" strike="noStrike"/>
          </a:p>
        </p:txBody>
      </p:sp>
      <p:sp>
        <p:nvSpPr>
          <p:cNvPr id="211" name="Google Shape;211;p44"/>
          <p:cNvSpPr/>
          <p:nvPr/>
        </p:nvSpPr>
        <p:spPr>
          <a:xfrm>
            <a:off x="3966233" y="2641551"/>
            <a:ext cx="472800" cy="19200"/>
          </a:xfrm>
          <a:prstGeom prst="roundRect">
            <a:avLst>
              <a:gd fmla="val 297867" name="adj"/>
            </a:avLst>
          </a:prstGeom>
          <a:solidFill>
            <a:srgbClr val="C7C7D0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44"/>
          <p:cNvSpPr/>
          <p:nvPr/>
        </p:nvSpPr>
        <p:spPr>
          <a:xfrm>
            <a:off x="4420009" y="2499122"/>
            <a:ext cx="303900" cy="303900"/>
          </a:xfrm>
          <a:prstGeom prst="roundRect">
            <a:avLst>
              <a:gd fmla="val 18667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44"/>
          <p:cNvSpPr/>
          <p:nvPr/>
        </p:nvSpPr>
        <p:spPr>
          <a:xfrm>
            <a:off x="4517864" y="2549798"/>
            <a:ext cx="1083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600"/>
              <a:buFont typeface="Raleway"/>
              <a:buNone/>
            </a:pPr>
            <a:r>
              <a:rPr b="0" i="0" lang="en" sz="16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b="0" i="0" sz="1600" u="none" cap="none" strike="noStrike"/>
          </a:p>
        </p:txBody>
      </p:sp>
      <p:sp>
        <p:nvSpPr>
          <p:cNvPr id="214" name="Google Shape;214;p44"/>
          <p:cNvSpPr/>
          <p:nvPr/>
        </p:nvSpPr>
        <p:spPr>
          <a:xfrm>
            <a:off x="2140223" y="2482230"/>
            <a:ext cx="16887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300"/>
              <a:buFont typeface="Raleway"/>
              <a:buNone/>
            </a:pPr>
            <a:r>
              <a:rPr b="1" lang="en" sz="1300" u="sng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Topic Modeling</a:t>
            </a:r>
            <a:endParaRPr b="1" i="0" sz="1300" u="sng" cap="none" strike="noStrike"/>
          </a:p>
        </p:txBody>
      </p:sp>
      <p:sp>
        <p:nvSpPr>
          <p:cNvPr id="215" name="Google Shape;215;p44"/>
          <p:cNvSpPr/>
          <p:nvPr/>
        </p:nvSpPr>
        <p:spPr>
          <a:xfrm>
            <a:off x="472827" y="2774305"/>
            <a:ext cx="33561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lang="en" sz="13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Identify the main topics or themes in customer feedback </a:t>
            </a:r>
            <a:endParaRPr b="0" i="0" sz="1300" u="none" cap="none" strike="noStrike"/>
          </a:p>
        </p:txBody>
      </p:sp>
      <p:sp>
        <p:nvSpPr>
          <p:cNvPr id="216" name="Google Shape;216;p44"/>
          <p:cNvSpPr/>
          <p:nvPr/>
        </p:nvSpPr>
        <p:spPr>
          <a:xfrm>
            <a:off x="4704941" y="3314403"/>
            <a:ext cx="472800" cy="19200"/>
          </a:xfrm>
          <a:prstGeom prst="roundRect">
            <a:avLst>
              <a:gd fmla="val 297867" name="adj"/>
            </a:avLst>
          </a:prstGeom>
          <a:solidFill>
            <a:srgbClr val="C7C7D0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44"/>
          <p:cNvSpPr/>
          <p:nvPr/>
        </p:nvSpPr>
        <p:spPr>
          <a:xfrm>
            <a:off x="4420009" y="3171974"/>
            <a:ext cx="303900" cy="303900"/>
          </a:xfrm>
          <a:prstGeom prst="roundRect">
            <a:avLst>
              <a:gd fmla="val 18667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44"/>
          <p:cNvSpPr/>
          <p:nvPr/>
        </p:nvSpPr>
        <p:spPr>
          <a:xfrm>
            <a:off x="4516673" y="3222650"/>
            <a:ext cx="1107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600"/>
              <a:buFont typeface="Raleway"/>
              <a:buNone/>
            </a:pPr>
            <a:r>
              <a:rPr lang="en" sz="1600"/>
              <a:t>4</a:t>
            </a:r>
            <a:endParaRPr b="0" i="0" sz="1600" u="none" cap="none" strike="noStrike"/>
          </a:p>
        </p:txBody>
      </p:sp>
      <p:sp>
        <p:nvSpPr>
          <p:cNvPr id="219" name="Google Shape;219;p44"/>
          <p:cNvSpPr/>
          <p:nvPr/>
        </p:nvSpPr>
        <p:spPr>
          <a:xfrm>
            <a:off x="5315024" y="3155082"/>
            <a:ext cx="19872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300"/>
              <a:buFont typeface="Raleway"/>
              <a:buNone/>
            </a:pPr>
            <a:r>
              <a:rPr b="1" lang="en" sz="1300" u="sng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Emotion Detection</a:t>
            </a:r>
            <a:endParaRPr b="1" sz="1300" u="sng">
              <a:solidFill>
                <a:schemeClr val="dk1"/>
              </a:solidFill>
            </a:endParaRPr>
          </a:p>
        </p:txBody>
      </p:sp>
      <p:sp>
        <p:nvSpPr>
          <p:cNvPr id="220" name="Google Shape;220;p44"/>
          <p:cNvSpPr/>
          <p:nvPr/>
        </p:nvSpPr>
        <p:spPr>
          <a:xfrm>
            <a:off x="5315024" y="3447157"/>
            <a:ext cx="33561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lang="en" sz="13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Detect specific emotions (e.g., anger, joy, frustration) to prioritize high-impact feedback</a:t>
            </a:r>
            <a:endParaRPr sz="1300">
              <a:solidFill>
                <a:srgbClr val="3C393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44"/>
          <p:cNvSpPr/>
          <p:nvPr/>
        </p:nvSpPr>
        <p:spPr>
          <a:xfrm>
            <a:off x="3880350" y="3924888"/>
            <a:ext cx="484800" cy="19200"/>
          </a:xfrm>
          <a:prstGeom prst="roundRect">
            <a:avLst>
              <a:gd fmla="val 0" name="adj"/>
            </a:avLst>
          </a:prstGeom>
          <a:solidFill>
            <a:srgbClr val="C7C7D0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44"/>
          <p:cNvSpPr/>
          <p:nvPr/>
        </p:nvSpPr>
        <p:spPr>
          <a:xfrm>
            <a:off x="4416382" y="3750968"/>
            <a:ext cx="311400" cy="329700"/>
          </a:xfrm>
          <a:prstGeom prst="roundRect">
            <a:avLst>
              <a:gd fmla="val 18667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44"/>
          <p:cNvSpPr/>
          <p:nvPr/>
        </p:nvSpPr>
        <p:spPr>
          <a:xfrm>
            <a:off x="4516751" y="3765250"/>
            <a:ext cx="1107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600"/>
              <a:buFont typeface="Raleway"/>
              <a:buNone/>
            </a:pPr>
            <a:r>
              <a:rPr b="0" i="0" lang="en" sz="16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5</a:t>
            </a:r>
            <a:endParaRPr b="0" i="0" sz="1600" u="none" cap="none" strike="noStrike"/>
          </a:p>
        </p:txBody>
      </p:sp>
      <p:sp>
        <p:nvSpPr>
          <p:cNvPr id="224" name="Google Shape;224;p44"/>
          <p:cNvSpPr/>
          <p:nvPr/>
        </p:nvSpPr>
        <p:spPr>
          <a:xfrm>
            <a:off x="1261125" y="3681850"/>
            <a:ext cx="25680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300"/>
              <a:buFont typeface="Raleway"/>
              <a:buNone/>
            </a:pPr>
            <a:r>
              <a:rPr b="1" lang="en" sz="1300" u="sng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Automatic Response Generation </a:t>
            </a:r>
            <a:endParaRPr b="1" sz="1300" u="sng">
              <a:solidFill>
                <a:srgbClr val="3C393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5" name="Google Shape;225;p44"/>
          <p:cNvSpPr/>
          <p:nvPr/>
        </p:nvSpPr>
        <p:spPr>
          <a:xfrm>
            <a:off x="451200" y="3973900"/>
            <a:ext cx="33777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lang="en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Used template to Generate suggested responses for common issues or queries</a:t>
            </a:r>
            <a:endParaRPr/>
          </a:p>
        </p:txBody>
      </p:sp>
      <p:pic>
        <p:nvPicPr>
          <p:cNvPr id="226" name="Google Shape;22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5681" y="4881094"/>
            <a:ext cx="1416844" cy="130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8556" y="4803703"/>
            <a:ext cx="916781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4"/>
          <p:cNvSpPr/>
          <p:nvPr/>
        </p:nvSpPr>
        <p:spPr>
          <a:xfrm>
            <a:off x="4439034" y="4406200"/>
            <a:ext cx="303900" cy="303900"/>
          </a:xfrm>
          <a:prstGeom prst="roundRect">
            <a:avLst>
              <a:gd fmla="val 18667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229" name="Google Shape;229;p44"/>
          <p:cNvSpPr/>
          <p:nvPr/>
        </p:nvSpPr>
        <p:spPr>
          <a:xfrm>
            <a:off x="4704941" y="4517837"/>
            <a:ext cx="472800" cy="19200"/>
          </a:xfrm>
          <a:prstGeom prst="roundRect">
            <a:avLst>
              <a:gd fmla="val 50000" name="adj"/>
            </a:avLst>
          </a:prstGeom>
          <a:solidFill>
            <a:srgbClr val="C7C7D0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44"/>
          <p:cNvSpPr/>
          <p:nvPr/>
        </p:nvSpPr>
        <p:spPr>
          <a:xfrm>
            <a:off x="5315025" y="4195000"/>
            <a:ext cx="34998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142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1" lang="en" sz="1300" u="sng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Application Development</a:t>
            </a:r>
            <a:endParaRPr b="1" sz="1300" u="sng">
              <a:solidFill>
                <a:srgbClr val="3C393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1300" u="sng">
              <a:solidFill>
                <a:srgbClr val="3C393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r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300"/>
              <a:buFont typeface="Raleway"/>
              <a:buNone/>
            </a:pPr>
            <a:r>
              <a:t/>
            </a:r>
            <a:endParaRPr sz="1300" u="sng">
              <a:solidFill>
                <a:srgbClr val="3C393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300"/>
              <a:buFont typeface="Raleway"/>
              <a:buNone/>
            </a:pPr>
            <a:r>
              <a:t/>
            </a:r>
            <a:endParaRPr sz="1300" u="sng">
              <a:solidFill>
                <a:srgbClr val="3C393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1" name="Google Shape;231;p44"/>
          <p:cNvSpPr/>
          <p:nvPr/>
        </p:nvSpPr>
        <p:spPr>
          <a:xfrm>
            <a:off x="5315024" y="4448807"/>
            <a:ext cx="33561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lang="en" sz="13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Building a user-friendly application for getting insights from user feedback</a:t>
            </a:r>
            <a:endParaRPr sz="1300">
              <a:solidFill>
                <a:srgbClr val="3C393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46" name="Google Shape;746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1518121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80"/>
          <p:cNvSpPr/>
          <p:nvPr/>
        </p:nvSpPr>
        <p:spPr>
          <a:xfrm>
            <a:off x="425048" y="1852250"/>
            <a:ext cx="57321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400"/>
              <a:buFont typeface="Raleway"/>
              <a:buNone/>
            </a:pPr>
            <a:r>
              <a:rPr b="1" i="0" lang="en" sz="24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Integrate Feedback Loops</a:t>
            </a:r>
            <a:endParaRPr b="1" i="0" sz="2400" u="none" cap="none" strike="noStrike"/>
          </a:p>
        </p:txBody>
      </p:sp>
      <p:sp>
        <p:nvSpPr>
          <p:cNvPr id="748" name="Google Shape;748;p80"/>
          <p:cNvSpPr/>
          <p:nvPr/>
        </p:nvSpPr>
        <p:spPr>
          <a:xfrm>
            <a:off x="425053" y="3611612"/>
            <a:ext cx="8293894" cy="14288"/>
          </a:xfrm>
          <a:prstGeom prst="roundRect">
            <a:avLst>
              <a:gd fmla="val 357030" name="adj"/>
            </a:avLst>
          </a:prstGeom>
          <a:solidFill>
            <a:srgbClr val="C7C7D0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80"/>
          <p:cNvSpPr/>
          <p:nvPr/>
        </p:nvSpPr>
        <p:spPr>
          <a:xfrm>
            <a:off x="2461022" y="3186559"/>
            <a:ext cx="14288" cy="425053"/>
          </a:xfrm>
          <a:prstGeom prst="roundRect">
            <a:avLst>
              <a:gd fmla="val 357030" name="adj"/>
            </a:avLst>
          </a:prstGeom>
          <a:solidFill>
            <a:srgbClr val="C7C7D0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80"/>
          <p:cNvSpPr/>
          <p:nvPr/>
        </p:nvSpPr>
        <p:spPr>
          <a:xfrm>
            <a:off x="2331541" y="3474988"/>
            <a:ext cx="273249" cy="273249"/>
          </a:xfrm>
          <a:prstGeom prst="roundRect">
            <a:avLst>
              <a:gd fmla="val 18668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80"/>
          <p:cNvSpPr/>
          <p:nvPr/>
        </p:nvSpPr>
        <p:spPr>
          <a:xfrm>
            <a:off x="2429173" y="3520529"/>
            <a:ext cx="77986" cy="1821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b="0" i="0" sz="1400" u="none" cap="none" strike="noStrike"/>
          </a:p>
        </p:txBody>
      </p:sp>
      <p:sp>
        <p:nvSpPr>
          <p:cNvPr id="752" name="Google Shape;752;p80"/>
          <p:cNvSpPr/>
          <p:nvPr/>
        </p:nvSpPr>
        <p:spPr>
          <a:xfrm>
            <a:off x="1709068" y="2413918"/>
            <a:ext cx="1518121" cy="189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200"/>
              <a:buFont typeface="Raleway"/>
              <a:buNone/>
            </a:pPr>
            <a:r>
              <a:rPr b="0" i="0" lang="en" sz="12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Collect Data</a:t>
            </a:r>
            <a:endParaRPr b="0" i="0" sz="1200" u="none" cap="none" strike="noStrike"/>
          </a:p>
        </p:txBody>
      </p:sp>
      <p:sp>
        <p:nvSpPr>
          <p:cNvPr id="753" name="Google Shape;753;p80"/>
          <p:cNvSpPr/>
          <p:nvPr/>
        </p:nvSpPr>
        <p:spPr>
          <a:xfrm>
            <a:off x="546497" y="2676525"/>
            <a:ext cx="3843338" cy="388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900"/>
              <a:buFont typeface="Roboto"/>
              <a:buNone/>
            </a:pPr>
            <a:r>
              <a:rPr b="0" i="0" lang="en" sz="9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Continuously gather customer feedback, reviews, and interactions across all touchpoints.</a:t>
            </a:r>
            <a:endParaRPr b="0" i="0" sz="900" u="none" cap="none" strike="noStrike"/>
          </a:p>
        </p:txBody>
      </p:sp>
      <p:sp>
        <p:nvSpPr>
          <p:cNvPr id="754" name="Google Shape;754;p80"/>
          <p:cNvSpPr/>
          <p:nvPr/>
        </p:nvSpPr>
        <p:spPr>
          <a:xfrm>
            <a:off x="4564856" y="3611612"/>
            <a:ext cx="14288" cy="425053"/>
          </a:xfrm>
          <a:prstGeom prst="roundRect">
            <a:avLst>
              <a:gd fmla="val 357030" name="adj"/>
            </a:avLst>
          </a:prstGeom>
          <a:solidFill>
            <a:srgbClr val="C7C7D0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80"/>
          <p:cNvSpPr/>
          <p:nvPr/>
        </p:nvSpPr>
        <p:spPr>
          <a:xfrm>
            <a:off x="4435376" y="3474988"/>
            <a:ext cx="273249" cy="273249"/>
          </a:xfrm>
          <a:prstGeom prst="roundRect">
            <a:avLst>
              <a:gd fmla="val 18668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80"/>
          <p:cNvSpPr/>
          <p:nvPr/>
        </p:nvSpPr>
        <p:spPr>
          <a:xfrm>
            <a:off x="4524524" y="3520529"/>
            <a:ext cx="94953" cy="1821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b="0" i="0" sz="1400" u="none" cap="none" strike="noStrike"/>
          </a:p>
        </p:txBody>
      </p:sp>
      <p:sp>
        <p:nvSpPr>
          <p:cNvPr id="757" name="Google Shape;757;p80"/>
          <p:cNvSpPr/>
          <p:nvPr/>
        </p:nvSpPr>
        <p:spPr>
          <a:xfrm>
            <a:off x="3812902" y="4158109"/>
            <a:ext cx="1518121" cy="189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200"/>
              <a:buFont typeface="Raleway"/>
              <a:buNone/>
            </a:pPr>
            <a:r>
              <a:rPr b="0" i="0" lang="en" sz="12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Analyze and Update</a:t>
            </a:r>
            <a:endParaRPr b="0" i="0" sz="1200" u="none" cap="none" strike="noStrike"/>
          </a:p>
        </p:txBody>
      </p:sp>
      <p:sp>
        <p:nvSpPr>
          <p:cNvPr id="758" name="Google Shape;758;p80"/>
          <p:cNvSpPr/>
          <p:nvPr/>
        </p:nvSpPr>
        <p:spPr>
          <a:xfrm>
            <a:off x="2650331" y="4420716"/>
            <a:ext cx="3843338" cy="388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900"/>
              <a:buFont typeface="Roboto"/>
              <a:buNone/>
            </a:pPr>
            <a:r>
              <a:rPr b="0" i="0" lang="en" sz="9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Feed new data into machine learning models to enhance accuracy and relevance.</a:t>
            </a:r>
            <a:endParaRPr b="0" i="0" sz="900" u="none" cap="none" strike="noStrike"/>
          </a:p>
        </p:txBody>
      </p:sp>
      <p:sp>
        <p:nvSpPr>
          <p:cNvPr id="759" name="Google Shape;759;p80"/>
          <p:cNvSpPr/>
          <p:nvPr/>
        </p:nvSpPr>
        <p:spPr>
          <a:xfrm>
            <a:off x="6668691" y="3186559"/>
            <a:ext cx="14288" cy="425053"/>
          </a:xfrm>
          <a:prstGeom prst="roundRect">
            <a:avLst>
              <a:gd fmla="val 357030" name="adj"/>
            </a:avLst>
          </a:prstGeom>
          <a:solidFill>
            <a:srgbClr val="C7C7D0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80"/>
          <p:cNvSpPr/>
          <p:nvPr/>
        </p:nvSpPr>
        <p:spPr>
          <a:xfrm>
            <a:off x="6539210" y="3474988"/>
            <a:ext cx="273249" cy="273249"/>
          </a:xfrm>
          <a:prstGeom prst="roundRect">
            <a:avLst>
              <a:gd fmla="val 18668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80"/>
          <p:cNvSpPr/>
          <p:nvPr/>
        </p:nvSpPr>
        <p:spPr>
          <a:xfrm>
            <a:off x="6627167" y="3520529"/>
            <a:ext cx="97334" cy="1821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b="0" i="0" sz="1400" u="none" cap="none" strike="noStrike"/>
          </a:p>
        </p:txBody>
      </p:sp>
      <p:sp>
        <p:nvSpPr>
          <p:cNvPr id="762" name="Google Shape;762;p80"/>
          <p:cNvSpPr/>
          <p:nvPr/>
        </p:nvSpPr>
        <p:spPr>
          <a:xfrm>
            <a:off x="5916736" y="2413918"/>
            <a:ext cx="1518121" cy="189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200"/>
              <a:buFont typeface="Raleway"/>
              <a:buNone/>
            </a:pPr>
            <a:r>
              <a:rPr b="0" i="0" lang="en" sz="12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Deliver Insights</a:t>
            </a:r>
            <a:endParaRPr b="0" i="0" sz="1200" u="none" cap="none" strike="noStrike"/>
          </a:p>
        </p:txBody>
      </p:sp>
      <p:sp>
        <p:nvSpPr>
          <p:cNvPr id="763" name="Google Shape;763;p80"/>
          <p:cNvSpPr/>
          <p:nvPr/>
        </p:nvSpPr>
        <p:spPr>
          <a:xfrm>
            <a:off x="4754166" y="2676525"/>
            <a:ext cx="3843338" cy="388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900"/>
              <a:buFont typeface="Roboto"/>
              <a:buNone/>
            </a:pPr>
            <a:r>
              <a:rPr b="0" i="0" lang="en" sz="9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Provide up-to-date, actionable intelligence to guide business decisions in real-time.</a:t>
            </a:r>
            <a:endParaRPr b="0" i="0" sz="900" u="none" cap="none" strike="noStrike"/>
          </a:p>
        </p:txBody>
      </p:sp>
      <p:pic>
        <p:nvPicPr>
          <p:cNvPr id="764" name="Google Shape;764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0098" y="4505245"/>
            <a:ext cx="1840850" cy="616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70" name="Google Shape;770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1772022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81"/>
          <p:cNvSpPr/>
          <p:nvPr/>
        </p:nvSpPr>
        <p:spPr>
          <a:xfrm>
            <a:off x="496119" y="2388394"/>
            <a:ext cx="3544119" cy="4429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Raleway"/>
              <a:buNone/>
            </a:pPr>
            <a:r>
              <a:rPr b="0" i="0" lang="en" sz="28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Real-Time Analysis</a:t>
            </a:r>
            <a:endParaRPr b="0" i="0" sz="2800" u="none" cap="none" strike="noStrike"/>
          </a:p>
        </p:txBody>
      </p:sp>
      <p:pic>
        <p:nvPicPr>
          <p:cNvPr descr="preencoded.png" id="772" name="Google Shape;772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6119" y="3043982"/>
            <a:ext cx="354360" cy="354360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81"/>
          <p:cNvSpPr/>
          <p:nvPr/>
        </p:nvSpPr>
        <p:spPr>
          <a:xfrm>
            <a:off x="496119" y="3540100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Sentiment Tracking</a:t>
            </a:r>
            <a:endParaRPr b="0" i="0" sz="1400" u="none" cap="none" strike="noStrike"/>
          </a:p>
        </p:txBody>
      </p:sp>
      <p:sp>
        <p:nvSpPr>
          <p:cNvPr id="774" name="Google Shape;774;p81"/>
          <p:cNvSpPr/>
          <p:nvPr/>
        </p:nvSpPr>
        <p:spPr>
          <a:xfrm>
            <a:off x="496119" y="3846612"/>
            <a:ext cx="2575471" cy="453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Capture customer sentiment </a:t>
            </a:r>
            <a:r>
              <a:rPr lang="en" sz="11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quickly </a:t>
            </a: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across all digital channels.</a:t>
            </a:r>
            <a:endParaRPr b="0" i="0" sz="1100" u="none" cap="none" strike="noStrike"/>
          </a:p>
        </p:txBody>
      </p:sp>
      <p:pic>
        <p:nvPicPr>
          <p:cNvPr descr="preencoded.png" id="775" name="Google Shape;775;p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4190" y="3043982"/>
            <a:ext cx="354360" cy="354360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81"/>
          <p:cNvSpPr/>
          <p:nvPr/>
        </p:nvSpPr>
        <p:spPr>
          <a:xfrm>
            <a:off x="3284190" y="3540100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Emotion Detection</a:t>
            </a:r>
            <a:endParaRPr b="0" i="0" sz="1400" u="none" cap="none" strike="noStrike"/>
          </a:p>
        </p:txBody>
      </p:sp>
      <p:sp>
        <p:nvSpPr>
          <p:cNvPr id="777" name="Google Shape;777;p81"/>
          <p:cNvSpPr/>
          <p:nvPr/>
        </p:nvSpPr>
        <p:spPr>
          <a:xfrm>
            <a:off x="3284190" y="3846612"/>
            <a:ext cx="2575545" cy="453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Utilize advanced AI to identify customer emotions and respond accordingly.</a:t>
            </a:r>
            <a:endParaRPr b="0" i="0" sz="1100" u="none" cap="none" strike="noStrike"/>
          </a:p>
        </p:txBody>
      </p:sp>
      <p:pic>
        <p:nvPicPr>
          <p:cNvPr descr="preencoded.png" id="778" name="Google Shape;778;p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72336" y="3043982"/>
            <a:ext cx="354360" cy="354360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81"/>
          <p:cNvSpPr/>
          <p:nvPr/>
        </p:nvSpPr>
        <p:spPr>
          <a:xfrm>
            <a:off x="6072336" y="3540100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Actionable Insights</a:t>
            </a:r>
            <a:endParaRPr b="0" i="0" sz="1400" u="none" cap="none" strike="noStrike"/>
          </a:p>
        </p:txBody>
      </p:sp>
      <p:sp>
        <p:nvSpPr>
          <p:cNvPr id="780" name="Google Shape;780;p81"/>
          <p:cNvSpPr/>
          <p:nvPr/>
        </p:nvSpPr>
        <p:spPr>
          <a:xfrm>
            <a:off x="6072336" y="3846612"/>
            <a:ext cx="2575471" cy="6804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Deliver immediate insights to inform business strategies and customer experiences.</a:t>
            </a:r>
            <a:endParaRPr b="0" i="0" sz="1100" u="none" cap="none" strike="noStrike"/>
          </a:p>
        </p:txBody>
      </p:sp>
      <p:pic>
        <p:nvPicPr>
          <p:cNvPr id="781" name="Google Shape;781;p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70098" y="4505245"/>
            <a:ext cx="1840850" cy="616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82"/>
          <p:cNvSpPr/>
          <p:nvPr/>
        </p:nvSpPr>
        <p:spPr>
          <a:xfrm>
            <a:off x="492925" y="210598"/>
            <a:ext cx="35214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Raleway"/>
              <a:buNone/>
            </a:pPr>
            <a:r>
              <a:rPr lang="en" sz="2800">
                <a:solidFill>
                  <a:srgbClr val="1B1B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 </a:t>
            </a:r>
            <a:r>
              <a:rPr i="0" lang="en" sz="2800" u="none" cap="none" strike="noStrike">
                <a:solidFill>
                  <a:srgbClr val="1B1B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Challenges</a:t>
            </a:r>
            <a:endParaRPr i="0" sz="280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descr="preencoded.png" id="788" name="Google Shape;788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925" y="919701"/>
            <a:ext cx="1881025" cy="1161949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82"/>
          <p:cNvSpPr/>
          <p:nvPr/>
        </p:nvSpPr>
        <p:spPr>
          <a:xfrm>
            <a:off x="492925" y="2270901"/>
            <a:ext cx="18810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1" lang="en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Integration with multiple libraries version</a:t>
            </a:r>
            <a:endParaRPr b="1" i="0" sz="1400" u="none" cap="none" strike="noStrike"/>
          </a:p>
        </p:txBody>
      </p:sp>
      <p:sp>
        <p:nvSpPr>
          <p:cNvPr id="790" name="Google Shape;790;p82"/>
          <p:cNvSpPr/>
          <p:nvPr/>
        </p:nvSpPr>
        <p:spPr>
          <a:xfrm>
            <a:off x="492919" y="3187071"/>
            <a:ext cx="1881000" cy="15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lang="en" sz="12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Sklearn and </a:t>
            </a:r>
            <a:r>
              <a:rPr lang="en" sz="12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numpy</a:t>
            </a:r>
            <a:r>
              <a:rPr lang="en" sz="12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version issues compatibility issue</a:t>
            </a:r>
            <a:endParaRPr sz="1200">
              <a:solidFill>
                <a:srgbClr val="3C393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lang="en" sz="12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Torch and numpy version </a:t>
            </a:r>
            <a:r>
              <a:rPr lang="en" sz="12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compatibility</a:t>
            </a:r>
            <a:r>
              <a:rPr lang="en" sz="12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issues</a:t>
            </a:r>
            <a:endParaRPr sz="1200">
              <a:solidFill>
                <a:srgbClr val="3C393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t/>
            </a:r>
            <a:endParaRPr sz="1200">
              <a:solidFill>
                <a:srgbClr val="3C393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preencoded.png" id="791" name="Google Shape;791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85225" y="919777"/>
            <a:ext cx="1881100" cy="1161996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82"/>
          <p:cNvSpPr/>
          <p:nvPr/>
        </p:nvSpPr>
        <p:spPr>
          <a:xfrm>
            <a:off x="2585225" y="2270900"/>
            <a:ext cx="21798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1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Computational Constraints for Transformer Fine-   Tuning</a:t>
            </a:r>
            <a:endParaRPr b="1" i="0" sz="1400" u="none" cap="none" strike="noStrike"/>
          </a:p>
        </p:txBody>
      </p:sp>
      <p:sp>
        <p:nvSpPr>
          <p:cNvPr id="793" name="Google Shape;793;p82"/>
          <p:cNvSpPr/>
          <p:nvPr/>
        </p:nvSpPr>
        <p:spPr>
          <a:xfrm>
            <a:off x="2585219" y="3412406"/>
            <a:ext cx="1881113" cy="1351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2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Fine-tuning transformer models like DistilBERT and RoBERTa required </a:t>
            </a:r>
            <a:r>
              <a:rPr b="1" i="0" lang="en" sz="12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significant computational resources</a:t>
            </a:r>
            <a:r>
              <a:rPr b="0" i="0" lang="en" sz="12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, especially with a dataset of ~30,000 reviews.</a:t>
            </a:r>
            <a:endParaRPr b="0" i="0" sz="1200" u="none" cap="none" strike="noStrike"/>
          </a:p>
        </p:txBody>
      </p:sp>
      <p:pic>
        <p:nvPicPr>
          <p:cNvPr descr="preencoded.png" id="794" name="Google Shape;794;p82"/>
          <p:cNvPicPr preferRelativeResize="0"/>
          <p:nvPr/>
        </p:nvPicPr>
        <p:blipFill rotWithShape="1">
          <a:blip r:embed="rId5">
            <a:alphaModFix/>
          </a:blip>
          <a:srcRect b="-6044" l="0" r="0" t="0"/>
          <a:stretch/>
        </p:blipFill>
        <p:spPr>
          <a:xfrm>
            <a:off x="4677600" y="919775"/>
            <a:ext cx="1881100" cy="1162575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82"/>
          <p:cNvSpPr/>
          <p:nvPr/>
        </p:nvSpPr>
        <p:spPr>
          <a:xfrm>
            <a:off x="4677600" y="2271046"/>
            <a:ext cx="18810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1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Interpretability and Model Fine-Tuning</a:t>
            </a:r>
            <a:endParaRPr b="1" i="0" sz="1400" u="none" cap="none" strike="noStrike"/>
          </a:p>
        </p:txBody>
      </p:sp>
      <p:sp>
        <p:nvSpPr>
          <p:cNvPr id="796" name="Google Shape;796;p82"/>
          <p:cNvSpPr/>
          <p:nvPr/>
        </p:nvSpPr>
        <p:spPr>
          <a:xfrm>
            <a:off x="4677594" y="2972321"/>
            <a:ext cx="1881113" cy="901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2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Transformer models often act as "</a:t>
            </a:r>
            <a:r>
              <a:rPr b="1" i="0" lang="en" sz="12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black boxes,</a:t>
            </a:r>
            <a:r>
              <a:rPr b="0" i="0" lang="en" sz="12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" making it challenging to interpret how predictions are made.</a:t>
            </a:r>
            <a:endParaRPr b="0" i="0" sz="1200" u="none" cap="none" strike="noStrike"/>
          </a:p>
        </p:txBody>
      </p:sp>
      <p:pic>
        <p:nvPicPr>
          <p:cNvPr descr="preencoded.png" id="797" name="Google Shape;797;p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69975" y="1004850"/>
            <a:ext cx="1881100" cy="10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82"/>
          <p:cNvSpPr/>
          <p:nvPr/>
        </p:nvSpPr>
        <p:spPr>
          <a:xfrm>
            <a:off x="6769975" y="2271020"/>
            <a:ext cx="18810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1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Preprocessing Textual Data</a:t>
            </a:r>
            <a:endParaRPr b="1" i="0" sz="1400" u="none" cap="none" strike="noStrike"/>
          </a:p>
        </p:txBody>
      </p:sp>
      <p:sp>
        <p:nvSpPr>
          <p:cNvPr id="799" name="Google Shape;799;p82"/>
          <p:cNvSpPr/>
          <p:nvPr/>
        </p:nvSpPr>
        <p:spPr>
          <a:xfrm>
            <a:off x="6769968" y="2972321"/>
            <a:ext cx="1881113" cy="1577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2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Customer reviews often contain noise such as typos, slang, emojis, and inconsistent formatting, making it challenging to preprocess the data effectively.</a:t>
            </a:r>
            <a:endParaRPr b="0" i="0" sz="1200" u="none" cap="none" strike="noStrike"/>
          </a:p>
        </p:txBody>
      </p:sp>
      <p:pic>
        <p:nvPicPr>
          <p:cNvPr id="800" name="Google Shape;800;p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92199" y="4713699"/>
            <a:ext cx="1218750" cy="40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83"/>
          <p:cNvSpPr txBox="1"/>
          <p:nvPr/>
        </p:nvSpPr>
        <p:spPr>
          <a:xfrm>
            <a:off x="2280516" y="2106719"/>
            <a:ext cx="48969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Montserrat ExtraBold"/>
                <a:ea typeface="Montserrat ExtraBold"/>
                <a:cs typeface="Montserrat ExtraBold"/>
                <a:sym typeface="Montserrat ExtraBold"/>
              </a:rPr>
              <a:t>LIVE DEMO</a:t>
            </a:r>
            <a:endParaRPr sz="4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807" name="Google Shape;80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9766" y="4710313"/>
            <a:ext cx="1494234" cy="351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5"/>
          <p:cNvSpPr/>
          <p:nvPr/>
        </p:nvSpPr>
        <p:spPr>
          <a:xfrm>
            <a:off x="363364" y="313134"/>
            <a:ext cx="73179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15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000"/>
              <a:buFont typeface="Raleway"/>
              <a:buNone/>
            </a:pPr>
            <a:r>
              <a:rPr i="0" lang="en" sz="2000" u="none" cap="none" strike="noStrike">
                <a:solidFill>
                  <a:srgbClr val="1B1B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Tools and Technologies</a:t>
            </a:r>
            <a:endParaRPr i="0" sz="200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38" name="Google Shape;238;p45"/>
          <p:cNvSpPr/>
          <p:nvPr/>
        </p:nvSpPr>
        <p:spPr>
          <a:xfrm>
            <a:off x="2703016" y="949003"/>
            <a:ext cx="1297800" cy="1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000"/>
              <a:buFont typeface="Raleway"/>
              <a:buNone/>
            </a:pPr>
            <a:r>
              <a:rPr b="0" i="0" lang="en" sz="10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S</a:t>
            </a:r>
            <a:endParaRPr b="0" i="0" sz="1000" u="none" cap="none" strike="noStrike"/>
          </a:p>
        </p:txBody>
      </p:sp>
      <p:sp>
        <p:nvSpPr>
          <p:cNvPr id="239" name="Google Shape;239;p45"/>
          <p:cNvSpPr/>
          <p:nvPr/>
        </p:nvSpPr>
        <p:spPr>
          <a:xfrm>
            <a:off x="363364" y="1173510"/>
            <a:ext cx="36375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7692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800"/>
              <a:buFont typeface="Roboto"/>
              <a:buNone/>
            </a:pPr>
            <a:r>
              <a:t/>
            </a:r>
            <a:endParaRPr b="0" i="0" sz="800" u="none" cap="none" strike="noStrike"/>
          </a:p>
        </p:txBody>
      </p:sp>
      <p:sp>
        <p:nvSpPr>
          <p:cNvPr id="240" name="Google Shape;240;p45"/>
          <p:cNvSpPr/>
          <p:nvPr/>
        </p:nvSpPr>
        <p:spPr>
          <a:xfrm>
            <a:off x="5143054" y="1468115"/>
            <a:ext cx="1297800" cy="1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000"/>
              <a:buFont typeface="Raleway"/>
              <a:buNone/>
            </a:pPr>
            <a:r>
              <a:t/>
            </a:r>
            <a:endParaRPr b="0" i="0" sz="1000" u="none" cap="none" strike="noStrike"/>
          </a:p>
        </p:txBody>
      </p:sp>
      <p:sp>
        <p:nvSpPr>
          <p:cNvPr id="241" name="Google Shape;241;p45"/>
          <p:cNvSpPr/>
          <p:nvPr/>
        </p:nvSpPr>
        <p:spPr>
          <a:xfrm>
            <a:off x="5143054" y="1692622"/>
            <a:ext cx="36375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692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800"/>
              <a:buFont typeface="Roboto"/>
              <a:buNone/>
            </a:pPr>
            <a:r>
              <a:t/>
            </a:r>
            <a:endParaRPr b="0" i="0" sz="800" u="none" cap="none" strike="noStrike"/>
          </a:p>
        </p:txBody>
      </p:sp>
      <p:sp>
        <p:nvSpPr>
          <p:cNvPr id="242" name="Google Shape;242;p45"/>
          <p:cNvSpPr/>
          <p:nvPr/>
        </p:nvSpPr>
        <p:spPr>
          <a:xfrm>
            <a:off x="2703016" y="1985218"/>
            <a:ext cx="1297800" cy="1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000"/>
              <a:buFont typeface="Raleway"/>
              <a:buNone/>
            </a:pPr>
            <a:r>
              <a:t/>
            </a:r>
            <a:endParaRPr b="0" i="0" sz="1000" u="none" cap="none" strike="noStrike"/>
          </a:p>
        </p:txBody>
      </p:sp>
      <p:sp>
        <p:nvSpPr>
          <p:cNvPr id="243" name="Google Shape;243;p45"/>
          <p:cNvSpPr/>
          <p:nvPr/>
        </p:nvSpPr>
        <p:spPr>
          <a:xfrm>
            <a:off x="363364" y="2209726"/>
            <a:ext cx="36375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7692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800"/>
              <a:buFont typeface="Roboto"/>
              <a:buNone/>
            </a:pPr>
            <a:r>
              <a:t/>
            </a:r>
            <a:endParaRPr b="0" i="0" sz="800" u="none" cap="none" strike="noStrike"/>
          </a:p>
        </p:txBody>
      </p:sp>
      <p:sp>
        <p:nvSpPr>
          <p:cNvPr id="244" name="Google Shape;244;p45"/>
          <p:cNvSpPr/>
          <p:nvPr/>
        </p:nvSpPr>
        <p:spPr>
          <a:xfrm>
            <a:off x="5143054" y="2502322"/>
            <a:ext cx="1297800" cy="1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000"/>
              <a:buFont typeface="Raleway"/>
              <a:buNone/>
            </a:pPr>
            <a:r>
              <a:t/>
            </a:r>
            <a:endParaRPr b="0" i="0" sz="1000" u="none" cap="none" strike="noStrike"/>
          </a:p>
        </p:txBody>
      </p:sp>
      <p:sp>
        <p:nvSpPr>
          <p:cNvPr id="245" name="Google Shape;245;p45"/>
          <p:cNvSpPr/>
          <p:nvPr/>
        </p:nvSpPr>
        <p:spPr>
          <a:xfrm>
            <a:off x="5143054" y="2726829"/>
            <a:ext cx="36375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692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800"/>
              <a:buFont typeface="Roboto"/>
              <a:buNone/>
            </a:pPr>
            <a:r>
              <a:t/>
            </a:r>
            <a:endParaRPr b="0" i="0" sz="800" u="none" cap="none" strike="noStrike"/>
          </a:p>
        </p:txBody>
      </p:sp>
      <p:sp>
        <p:nvSpPr>
          <p:cNvPr id="246" name="Google Shape;246;p45"/>
          <p:cNvSpPr/>
          <p:nvPr/>
        </p:nvSpPr>
        <p:spPr>
          <a:xfrm>
            <a:off x="363364" y="3243932"/>
            <a:ext cx="36375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7692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800"/>
              <a:buFont typeface="Roboto"/>
              <a:buNone/>
            </a:pPr>
            <a:r>
              <a:t/>
            </a:r>
            <a:endParaRPr b="0" i="0" sz="800" u="none" cap="none" strike="noStrike"/>
          </a:p>
        </p:txBody>
      </p:sp>
      <p:sp>
        <p:nvSpPr>
          <p:cNvPr id="247" name="Google Shape;247;p45"/>
          <p:cNvSpPr/>
          <p:nvPr/>
        </p:nvSpPr>
        <p:spPr>
          <a:xfrm>
            <a:off x="4177147" y="1929473"/>
            <a:ext cx="36375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692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800"/>
              <a:buFont typeface="Roboto"/>
              <a:buNone/>
            </a:pPr>
            <a:r>
              <a:t/>
            </a:r>
            <a:endParaRPr b="0" i="0" sz="800" u="none" cap="none" strike="noStrike"/>
          </a:p>
        </p:txBody>
      </p:sp>
      <p:pic>
        <p:nvPicPr>
          <p:cNvPr id="248" name="Google Shape;24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4531" y="4795234"/>
            <a:ext cx="916781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2625" y="4795234"/>
            <a:ext cx="940594" cy="27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9758" y="4717836"/>
            <a:ext cx="1494234" cy="351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516" y="773749"/>
            <a:ext cx="2800561" cy="7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37344" y="803297"/>
            <a:ext cx="2238375" cy="70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89453" y="780875"/>
            <a:ext cx="1605079" cy="65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7734" y="1755328"/>
            <a:ext cx="1605078" cy="70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64618" y="1602243"/>
            <a:ext cx="1994297" cy="892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35891" y="2664508"/>
            <a:ext cx="1302320" cy="1302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387297" y="2851360"/>
            <a:ext cx="1545371" cy="102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16150" y="4113025"/>
            <a:ext cx="1655100" cy="7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197453" y="1751563"/>
            <a:ext cx="1605079" cy="892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009419" y="1678247"/>
            <a:ext cx="1494235" cy="1104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245100" y="3021450"/>
            <a:ext cx="1838976" cy="192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16138" y="2665463"/>
            <a:ext cx="3028950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387300" y="3879713"/>
            <a:ext cx="3543300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042800" y="4179782"/>
            <a:ext cx="1207150" cy="89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0" name="Google Shape;27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6"/>
          <p:cNvSpPr/>
          <p:nvPr/>
        </p:nvSpPr>
        <p:spPr>
          <a:xfrm>
            <a:off x="4100744" y="2006258"/>
            <a:ext cx="46683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Raleway"/>
              <a:buNone/>
            </a:pPr>
            <a:r>
              <a:rPr i="0" lang="en" sz="2800" u="none" cap="none" strike="noStrike">
                <a:solidFill>
                  <a:srgbClr val="1B1B2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Text Preprocessing with NLP</a:t>
            </a:r>
            <a:endParaRPr i="0" sz="2800" u="none" cap="none" strike="noStrike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272" name="Google Shape;27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0531" y="4846813"/>
            <a:ext cx="1345406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7"/>
          <p:cNvSpPr/>
          <p:nvPr/>
        </p:nvSpPr>
        <p:spPr>
          <a:xfrm>
            <a:off x="496119" y="337699"/>
            <a:ext cx="49914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Raleway"/>
              <a:buNone/>
            </a:pPr>
            <a:r>
              <a:rPr i="0" lang="en" sz="2800" u="none" cap="none" strike="noStrike">
                <a:solidFill>
                  <a:srgbClr val="1B1B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Key Preprocessing Techniques Used</a:t>
            </a:r>
            <a:endParaRPr i="0" sz="280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79" name="Google Shape;279;p47"/>
          <p:cNvSpPr/>
          <p:nvPr/>
        </p:nvSpPr>
        <p:spPr>
          <a:xfrm>
            <a:off x="496119" y="1540571"/>
            <a:ext cx="22494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400"/>
              <a:buFont typeface="Raleway"/>
              <a:buNone/>
            </a:pPr>
            <a:r>
              <a:rPr b="1" i="0" lang="en" sz="14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Remove Special Characters</a:t>
            </a:r>
            <a:endParaRPr b="1" i="0" sz="1400" u="none" cap="none" strike="noStrike"/>
          </a:p>
        </p:txBody>
      </p:sp>
      <p:sp>
        <p:nvSpPr>
          <p:cNvPr id="280" name="Google Shape;280;p47"/>
          <p:cNvSpPr/>
          <p:nvPr/>
        </p:nvSpPr>
        <p:spPr>
          <a:xfrm>
            <a:off x="496119" y="2208461"/>
            <a:ext cx="2486323" cy="6804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Eliminate symbols, punctuation, and other non-alphanumeric characters that can interfere with text analysis.</a:t>
            </a:r>
            <a:endParaRPr b="0" i="0" sz="1100" u="none" cap="none" strike="noStrike"/>
          </a:p>
        </p:txBody>
      </p:sp>
      <p:sp>
        <p:nvSpPr>
          <p:cNvPr id="281" name="Google Shape;281;p47"/>
          <p:cNvSpPr/>
          <p:nvPr/>
        </p:nvSpPr>
        <p:spPr>
          <a:xfrm>
            <a:off x="3333080" y="1540571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400"/>
              <a:buFont typeface="Raleway"/>
              <a:buNone/>
            </a:pPr>
            <a:r>
              <a:rPr b="1" i="0" lang="en" sz="14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Removed</a:t>
            </a:r>
            <a:r>
              <a:rPr b="1" lang="en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 null and </a:t>
            </a:r>
            <a:r>
              <a:rPr b="1" lang="en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duplicate</a:t>
            </a:r>
            <a:r>
              <a:rPr b="1" lang="en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 values</a:t>
            </a:r>
            <a:endParaRPr b="1" i="0" sz="1400" u="none" cap="none" strike="noStrike"/>
          </a:p>
        </p:txBody>
      </p:sp>
      <p:sp>
        <p:nvSpPr>
          <p:cNvPr id="282" name="Google Shape;282;p47"/>
          <p:cNvSpPr/>
          <p:nvPr/>
        </p:nvSpPr>
        <p:spPr>
          <a:xfrm>
            <a:off x="3333080" y="2208461"/>
            <a:ext cx="2486323" cy="453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Discarded </a:t>
            </a:r>
            <a:r>
              <a:rPr lang="en" sz="11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duplicated </a:t>
            </a: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values  and </a:t>
            </a:r>
            <a:r>
              <a:rPr lang="en" sz="11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dropped </a:t>
            </a: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null rows </a:t>
            </a:r>
            <a:endParaRPr b="0" i="0" sz="1100" u="none" cap="none" strike="noStrike"/>
          </a:p>
        </p:txBody>
      </p:sp>
      <p:sp>
        <p:nvSpPr>
          <p:cNvPr id="283" name="Google Shape;283;p47"/>
          <p:cNvSpPr/>
          <p:nvPr/>
        </p:nvSpPr>
        <p:spPr>
          <a:xfrm>
            <a:off x="6170042" y="1540571"/>
            <a:ext cx="17892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400"/>
              <a:buFont typeface="Raleway"/>
              <a:buNone/>
            </a:pPr>
            <a:r>
              <a:rPr b="1" i="0" lang="en" sz="14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Convert to Lowercase</a:t>
            </a:r>
            <a:endParaRPr b="1" i="0" sz="1400" u="none" cap="none" strike="noStrike"/>
          </a:p>
        </p:txBody>
      </p:sp>
      <p:sp>
        <p:nvSpPr>
          <p:cNvPr id="284" name="Google Shape;284;p47"/>
          <p:cNvSpPr/>
          <p:nvPr/>
        </p:nvSpPr>
        <p:spPr>
          <a:xfrm>
            <a:off x="6170042" y="2208461"/>
            <a:ext cx="2486323" cy="6804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Normalize text by converting all characters to lowercase, ensuring consistency across the dataset.</a:t>
            </a:r>
            <a:endParaRPr b="0" i="0" sz="1100" u="none" cap="none" strike="noStrike"/>
          </a:p>
        </p:txBody>
      </p:sp>
      <p:sp>
        <p:nvSpPr>
          <p:cNvPr id="285" name="Google Shape;285;p47"/>
          <p:cNvSpPr/>
          <p:nvPr/>
        </p:nvSpPr>
        <p:spPr>
          <a:xfrm>
            <a:off x="496119" y="3335387"/>
            <a:ext cx="318939" cy="318939"/>
          </a:xfrm>
          <a:prstGeom prst="roundRect">
            <a:avLst>
              <a:gd fmla="val 18669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7"/>
          <p:cNvSpPr/>
          <p:nvPr/>
        </p:nvSpPr>
        <p:spPr>
          <a:xfrm>
            <a:off x="610046" y="3388519"/>
            <a:ext cx="91008" cy="212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00"/>
              <a:buFont typeface="Raleway"/>
              <a:buNone/>
            </a:pPr>
            <a:r>
              <a:rPr b="0" i="0" lang="en" sz="17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b="0" i="0" sz="1700" u="none" cap="none" strike="noStrike"/>
          </a:p>
        </p:txBody>
      </p:sp>
      <p:sp>
        <p:nvSpPr>
          <p:cNvPr id="287" name="Google Shape;287;p47"/>
          <p:cNvSpPr/>
          <p:nvPr/>
        </p:nvSpPr>
        <p:spPr>
          <a:xfrm>
            <a:off x="956816" y="3335387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1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Tokenization </a:t>
            </a:r>
            <a:endParaRPr b="1" i="0" sz="1400" u="none" cap="none" strike="noStrike"/>
          </a:p>
        </p:txBody>
      </p:sp>
      <p:sp>
        <p:nvSpPr>
          <p:cNvPr id="288" name="Google Shape;288;p47"/>
          <p:cNvSpPr/>
          <p:nvPr/>
        </p:nvSpPr>
        <p:spPr>
          <a:xfrm>
            <a:off x="956816" y="3641899"/>
            <a:ext cx="3544342" cy="453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Break text into individual words or tokens for further processing.</a:t>
            </a:r>
            <a:endParaRPr b="0" i="0" sz="1100" u="none" cap="none" strike="noStrike"/>
          </a:p>
        </p:txBody>
      </p:sp>
      <p:sp>
        <p:nvSpPr>
          <p:cNvPr id="289" name="Google Shape;289;p47"/>
          <p:cNvSpPr/>
          <p:nvPr/>
        </p:nvSpPr>
        <p:spPr>
          <a:xfrm>
            <a:off x="4642917" y="3335387"/>
            <a:ext cx="318939" cy="318939"/>
          </a:xfrm>
          <a:prstGeom prst="roundRect">
            <a:avLst>
              <a:gd fmla="val 18669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7"/>
          <p:cNvSpPr/>
          <p:nvPr/>
        </p:nvSpPr>
        <p:spPr>
          <a:xfrm>
            <a:off x="4746948" y="3388519"/>
            <a:ext cx="110803" cy="212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00"/>
              <a:buFont typeface="Raleway"/>
              <a:buNone/>
            </a:pPr>
            <a:r>
              <a:rPr b="0" i="0" lang="en" sz="17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b="0" i="0" sz="1700" u="none" cap="none" strike="noStrike"/>
          </a:p>
        </p:txBody>
      </p:sp>
      <p:sp>
        <p:nvSpPr>
          <p:cNvPr id="291" name="Google Shape;291;p47"/>
          <p:cNvSpPr/>
          <p:nvPr/>
        </p:nvSpPr>
        <p:spPr>
          <a:xfrm>
            <a:off x="5103614" y="3335387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1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Stop Word Removal</a:t>
            </a:r>
            <a:endParaRPr b="1" i="0" sz="1400" u="none" cap="none" strike="noStrike"/>
          </a:p>
        </p:txBody>
      </p:sp>
      <p:sp>
        <p:nvSpPr>
          <p:cNvPr id="292" name="Google Shape;292;p47"/>
          <p:cNvSpPr/>
          <p:nvPr/>
        </p:nvSpPr>
        <p:spPr>
          <a:xfrm>
            <a:off x="5103614" y="3718099"/>
            <a:ext cx="3544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Eliminate common, high-frequency words that provide little semantic value.</a:t>
            </a:r>
            <a:endParaRPr b="0" i="0" sz="1100" u="none" cap="none" strike="noStrike"/>
          </a:p>
        </p:txBody>
      </p:sp>
      <p:pic>
        <p:nvPicPr>
          <p:cNvPr id="293" name="Google Shape;29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6844" y="4360063"/>
            <a:ext cx="2274094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9" name="Google Shape;29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8"/>
          <p:cNvSpPr/>
          <p:nvPr/>
        </p:nvSpPr>
        <p:spPr>
          <a:xfrm>
            <a:off x="3925119" y="1478459"/>
            <a:ext cx="4722763" cy="8859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Raleway"/>
              <a:buNone/>
            </a:pPr>
            <a:r>
              <a:rPr i="0" lang="en" sz="2800" u="none" cap="none" strike="noStrike">
                <a:solidFill>
                  <a:srgbClr val="1B1B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EDA of the Customer Review Data</a:t>
            </a:r>
            <a:endParaRPr i="0" sz="280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01" name="Google Shape;301;p48"/>
          <p:cNvSpPr/>
          <p:nvPr/>
        </p:nvSpPr>
        <p:spPr>
          <a:xfrm>
            <a:off x="3925119" y="2577033"/>
            <a:ext cx="4722763" cy="6804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9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This </a:t>
            </a:r>
            <a:r>
              <a:rPr lang="en" sz="19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section </a:t>
            </a:r>
            <a:r>
              <a:rPr b="0" i="0" lang="en" sz="19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provides an in-depth exploratory data analysis of customer review data, uncovering key insights and trends to drive business decisions.</a:t>
            </a:r>
            <a:endParaRPr b="0" i="0" sz="1900" u="none" cap="none" strike="noStrike"/>
          </a:p>
        </p:txBody>
      </p:sp>
      <p:pic>
        <p:nvPicPr>
          <p:cNvPr descr="preencoded.png" id="302" name="Google Shape;302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08500" y="4609775"/>
            <a:ext cx="1802450" cy="5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09" name="Google Shape;30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9"/>
          <p:cNvSpPr/>
          <p:nvPr/>
        </p:nvSpPr>
        <p:spPr>
          <a:xfrm>
            <a:off x="4039046" y="1441177"/>
            <a:ext cx="909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00"/>
              <a:buFont typeface="Raleway"/>
              <a:buNone/>
            </a:pPr>
            <a:r>
              <a:t/>
            </a:r>
            <a:endParaRPr b="0" i="0" sz="1700" u="none" cap="none" strike="noStrike"/>
          </a:p>
        </p:txBody>
      </p:sp>
      <p:sp>
        <p:nvSpPr>
          <p:cNvPr id="311" name="Google Shape;311;p49"/>
          <p:cNvSpPr/>
          <p:nvPr/>
        </p:nvSpPr>
        <p:spPr>
          <a:xfrm>
            <a:off x="4129950" y="1154250"/>
            <a:ext cx="33183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400"/>
              <a:buFont typeface="Raleway"/>
              <a:buNone/>
            </a:pPr>
            <a:r>
              <a:rPr b="1" lang="en" sz="1900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Rating Breakdown</a:t>
            </a:r>
            <a:endParaRPr b="1" sz="19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t/>
            </a:r>
            <a:endParaRPr b="1">
              <a:solidFill>
                <a:srgbClr val="3C393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2" name="Google Shape;312;p49"/>
          <p:cNvSpPr/>
          <p:nvPr/>
        </p:nvSpPr>
        <p:spPr>
          <a:xfrm>
            <a:off x="4050350" y="1537050"/>
            <a:ext cx="4346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lang="en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The data shows a wide range of customer ratings, from 1-star to 5-star. Understanding this distribution is crucial for identifying areas for improvement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t/>
            </a:r>
            <a:endParaRPr sz="1100">
              <a:solidFill>
                <a:srgbClr val="3C393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p49"/>
          <p:cNvSpPr/>
          <p:nvPr/>
        </p:nvSpPr>
        <p:spPr>
          <a:xfrm>
            <a:off x="3731444" y="2720981"/>
            <a:ext cx="318900" cy="318900"/>
          </a:xfrm>
          <a:prstGeom prst="roundRect">
            <a:avLst>
              <a:gd fmla="val 18669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314" name="Google Shape;314;p49"/>
          <p:cNvSpPr/>
          <p:nvPr/>
        </p:nvSpPr>
        <p:spPr>
          <a:xfrm>
            <a:off x="4192151" y="2720975"/>
            <a:ext cx="19716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400"/>
              <a:buFont typeface="Raleway"/>
              <a:buNone/>
            </a:pPr>
            <a:r>
              <a:rPr lang="en">
                <a:solidFill>
                  <a:srgbClr val="1B1B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Positive  Sentiment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t/>
            </a:r>
            <a:endParaRPr>
              <a:solidFill>
                <a:srgbClr val="3C393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t/>
            </a:r>
            <a:endParaRPr>
              <a:solidFill>
                <a:srgbClr val="3C393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5" name="Google Shape;315;p49"/>
          <p:cNvSpPr/>
          <p:nvPr/>
        </p:nvSpPr>
        <p:spPr>
          <a:xfrm>
            <a:off x="3983275" y="3189100"/>
            <a:ext cx="2038500" cy="16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lang="en" sz="11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The majority of reviews are positive, with a high concentration of </a:t>
            </a:r>
            <a:r>
              <a:rPr b="1" lang="en" sz="11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5-star</a:t>
            </a:r>
            <a:r>
              <a:rPr lang="en" sz="11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ratings. This indicates strong customer satisfaction overall.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t/>
            </a:r>
            <a:endParaRPr sz="1100">
              <a:solidFill>
                <a:srgbClr val="3C393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t/>
            </a:r>
            <a:endParaRPr sz="1100">
              <a:solidFill>
                <a:srgbClr val="3C393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Google Shape;316;p49"/>
          <p:cNvSpPr/>
          <p:nvPr/>
        </p:nvSpPr>
        <p:spPr>
          <a:xfrm>
            <a:off x="6163742" y="2720981"/>
            <a:ext cx="318900" cy="318900"/>
          </a:xfrm>
          <a:prstGeom prst="roundRect">
            <a:avLst>
              <a:gd fmla="val 18669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9"/>
          <p:cNvSpPr/>
          <p:nvPr/>
        </p:nvSpPr>
        <p:spPr>
          <a:xfrm>
            <a:off x="6265168" y="2774112"/>
            <a:ext cx="1161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00"/>
              <a:buFont typeface="Raleway"/>
              <a:buNone/>
            </a:pPr>
            <a:r>
              <a:rPr lang="en" sz="1700"/>
              <a:t>2</a:t>
            </a:r>
            <a:endParaRPr b="0" i="0" sz="1700" u="none" cap="none" strike="noStrike"/>
          </a:p>
        </p:txBody>
      </p:sp>
      <p:sp>
        <p:nvSpPr>
          <p:cNvPr id="318" name="Google Shape;318;p49"/>
          <p:cNvSpPr/>
          <p:nvPr/>
        </p:nvSpPr>
        <p:spPr>
          <a:xfrm>
            <a:off x="6624439" y="2720981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400"/>
              <a:buFont typeface="Raleway"/>
              <a:buNone/>
            </a:pPr>
            <a:r>
              <a:rPr lang="en">
                <a:solidFill>
                  <a:srgbClr val="1B1B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Opportunities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t/>
            </a:r>
            <a:endParaRPr>
              <a:solidFill>
                <a:srgbClr val="3C393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19" name="Google Shape;319;p49"/>
          <p:cNvSpPr/>
          <p:nvPr/>
        </p:nvSpPr>
        <p:spPr>
          <a:xfrm>
            <a:off x="6576050" y="3027500"/>
            <a:ext cx="2165100" cy="14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lang="en" sz="11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The lower-rated reviews provide valuable feedback on areas that need attention, such as </a:t>
            </a:r>
            <a:r>
              <a:rPr b="1" lang="en" sz="11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product issues or customer service concerns</a:t>
            </a:r>
            <a:r>
              <a:rPr lang="en" sz="11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t/>
            </a:r>
            <a:endParaRPr sz="1100">
              <a:solidFill>
                <a:srgbClr val="3C393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" name="Google Shape;320;p49"/>
          <p:cNvSpPr/>
          <p:nvPr/>
        </p:nvSpPr>
        <p:spPr>
          <a:xfrm>
            <a:off x="3627402" y="553625"/>
            <a:ext cx="49452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Raleway"/>
              <a:buNone/>
            </a:pPr>
            <a:r>
              <a:rPr i="0" lang="en" sz="2800" u="none" cap="none" strike="noStrike">
                <a:solidFill>
                  <a:srgbClr val="1B1B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Rating  Distribution</a:t>
            </a:r>
            <a:endParaRPr i="0" sz="280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21" name="Google Shape;32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42899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6721" y="4584521"/>
            <a:ext cx="1604225" cy="53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